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318" r:id="rId2"/>
    <p:sldId id="256" r:id="rId3"/>
    <p:sldId id="321" r:id="rId4"/>
    <p:sldId id="296" r:id="rId5"/>
    <p:sldId id="299" r:id="rId6"/>
    <p:sldId id="300" r:id="rId7"/>
    <p:sldId id="301" r:id="rId8"/>
    <p:sldId id="302" r:id="rId9"/>
    <p:sldId id="304" r:id="rId10"/>
    <p:sldId id="319" r:id="rId11"/>
    <p:sldId id="305" r:id="rId12"/>
    <p:sldId id="307" r:id="rId13"/>
    <p:sldId id="306" r:id="rId14"/>
    <p:sldId id="308" r:id="rId15"/>
    <p:sldId id="289" r:id="rId16"/>
    <p:sldId id="290" r:id="rId17"/>
    <p:sldId id="316" r:id="rId18"/>
    <p:sldId id="323" r:id="rId19"/>
    <p:sldId id="325" r:id="rId20"/>
    <p:sldId id="326" r:id="rId21"/>
    <p:sldId id="327" r:id="rId22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7030A0"/>
    <a:srgbClr val="ED7D3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7" autoAdjust="0"/>
    <p:restoredTop sz="84790" autoAdjust="0"/>
  </p:normalViewPr>
  <p:slideViewPr>
    <p:cSldViewPr snapToGrid="0">
      <p:cViewPr varScale="1">
        <p:scale>
          <a:sx n="74" d="100"/>
          <a:sy n="74" d="100"/>
        </p:scale>
        <p:origin x="1042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10" Type="http://schemas.openxmlformats.org/officeDocument/2006/relationships/image" Target="../media/image45.wmf"/><Relationship Id="rId4" Type="http://schemas.openxmlformats.org/officeDocument/2006/relationships/image" Target="../media/image39.wmf"/><Relationship Id="rId9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BD5EB-723B-4687-9072-4817D0889357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FF26C-DD13-4660-8083-F0178F685F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8226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6858949-A4D0-4ACE-A1D1-02050712FDA4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EA2C74B-0832-43FD-9330-CC0AD6979C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781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sz="1300" dirty="0">
                <a:latin typeface="Arial" charset="0"/>
              </a:rPr>
              <a:t>*本校</a:t>
            </a:r>
            <a:r>
              <a:rPr kumimoji="1" lang="zh-TW" altLang="zh-TW" sz="1300" dirty="0">
                <a:latin typeface="Arial" charset="0"/>
              </a:rPr>
              <a:t>前身是高雄海專澎湖分部，在</a:t>
            </a:r>
            <a:r>
              <a:rPr kumimoji="1" lang="en-US" altLang="zh-TW" sz="1300" dirty="0">
                <a:latin typeface="Arial" charset="0"/>
              </a:rPr>
              <a:t>80</a:t>
            </a:r>
            <a:r>
              <a:rPr kumimoji="1" lang="zh-TW" altLang="zh-TW" sz="1300" dirty="0">
                <a:latin typeface="Arial" charset="0"/>
              </a:rPr>
              <a:t>年成立至今已經超過</a:t>
            </a:r>
            <a:r>
              <a:rPr kumimoji="1" lang="en-US" altLang="zh-TW" sz="1300" dirty="0">
                <a:latin typeface="Arial" charset="0"/>
              </a:rPr>
              <a:t>30</a:t>
            </a:r>
            <a:r>
              <a:rPr kumimoji="1" lang="zh-TW" altLang="zh-TW" sz="1300" dirty="0">
                <a:latin typeface="Arial" charset="0"/>
              </a:rPr>
              <a:t>年，</a:t>
            </a:r>
            <a:r>
              <a:rPr kumimoji="1" lang="en-US" altLang="zh-TW" sz="1300" dirty="0">
                <a:latin typeface="Arial" charset="0"/>
              </a:rPr>
              <a:t>94</a:t>
            </a:r>
            <a:r>
              <a:rPr kumimoji="1" lang="zh-TW" altLang="zh-TW" sz="1300" dirty="0">
                <a:latin typeface="Arial" charset="0"/>
              </a:rPr>
              <a:t>年改制為科技大學</a:t>
            </a:r>
          </a:p>
          <a:p>
            <a:r>
              <a:rPr kumimoji="1" lang="zh-TW" altLang="en-US" sz="1300" dirty="0" smtClean="0">
                <a:latin typeface="Arial" charset="0"/>
              </a:rPr>
              <a:t>*</a:t>
            </a:r>
            <a:r>
              <a:rPr kumimoji="1" lang="zh-TW" altLang="zh-TW" sz="1300" dirty="0">
                <a:latin typeface="Arial" charset="0"/>
              </a:rPr>
              <a:t>目前涵蓋水產、工業、觀光、資訊、管理及人文等科系，以海洋產業教育為主的綜合性科技大學，是臺灣海峽</a:t>
            </a:r>
            <a:r>
              <a:rPr kumimoji="1" lang="zh-TW" altLang="en-US" sz="1300" dirty="0">
                <a:latin typeface="Arial" charset="0"/>
              </a:rPr>
              <a:t>的</a:t>
            </a:r>
            <a:r>
              <a:rPr kumimoji="1" lang="zh-TW" altLang="zh-TW" sz="1300" dirty="0">
                <a:latin typeface="Arial" charset="0"/>
              </a:rPr>
              <a:t>第一所</a:t>
            </a:r>
            <a:r>
              <a:rPr kumimoji="1" lang="zh-TW" altLang="en-US" sz="1300" dirty="0">
                <a:latin typeface="Arial" charset="0"/>
              </a:rPr>
              <a:t>也</a:t>
            </a:r>
            <a:r>
              <a:rPr kumimoji="1" lang="zh-TW" altLang="zh-TW" sz="1300" dirty="0">
                <a:latin typeface="Arial" charset="0"/>
              </a:rPr>
              <a:t>是唯一位於離島的科技大學</a:t>
            </a:r>
          </a:p>
          <a:p>
            <a:r>
              <a:rPr kumimoji="1" lang="zh-TW" altLang="en-US" sz="1300" dirty="0" smtClean="0">
                <a:latin typeface="Arial" charset="0"/>
              </a:rPr>
              <a:t>*</a:t>
            </a:r>
            <a:r>
              <a:rPr kumimoji="1" lang="zh-TW" altLang="zh-TW" sz="1300" dirty="0">
                <a:latin typeface="Arial" charset="0"/>
              </a:rPr>
              <a:t>為</a:t>
            </a:r>
            <a:r>
              <a:rPr kumimoji="1" lang="zh-TW" altLang="en-US" sz="1300" dirty="0">
                <a:latin typeface="Arial" charset="0"/>
              </a:rPr>
              <a:t>了</a:t>
            </a:r>
            <a:r>
              <a:rPr kumimoji="1" lang="zh-TW" altLang="zh-TW" sz="1300" dirty="0">
                <a:latin typeface="Arial" charset="0"/>
              </a:rPr>
              <a:t>因應產業的變化，</a:t>
            </a:r>
            <a:r>
              <a:rPr kumimoji="1" lang="zh-TW" altLang="en-US" sz="1300" dirty="0">
                <a:latin typeface="Arial" charset="0"/>
              </a:rPr>
              <a:t>本校</a:t>
            </a:r>
            <a:r>
              <a:rPr kumimoji="1" lang="zh-TW" altLang="zh-TW" sz="1300" dirty="0">
                <a:latin typeface="Arial" charset="0"/>
              </a:rPr>
              <a:t>結合海洋島嶼資源與觀光休閒特色，以實務教學為主，產業研究為輔，著重學生職涯</a:t>
            </a:r>
            <a:r>
              <a:rPr kumimoji="1" lang="zh-TW" altLang="en-US" sz="1300" dirty="0">
                <a:latin typeface="Arial" charset="0"/>
              </a:rPr>
              <a:t>發展</a:t>
            </a:r>
            <a:r>
              <a:rPr kumimoji="1" lang="zh-TW" altLang="zh-TW" sz="1300" dirty="0">
                <a:latin typeface="Arial" charset="0"/>
              </a:rPr>
              <a:t>，發展</a:t>
            </a:r>
            <a:r>
              <a:rPr kumimoji="1" lang="zh-TW" altLang="en-US" sz="1300" dirty="0">
                <a:latin typeface="Arial" charset="0"/>
              </a:rPr>
              <a:t>成為</a:t>
            </a:r>
            <a:r>
              <a:rPr kumimoji="1" lang="zh-TW" altLang="zh-TW" sz="1300" dirty="0">
                <a:latin typeface="Arial" charset="0"/>
              </a:rPr>
              <a:t>「島嶼產業應用型科技大學</a:t>
            </a:r>
            <a:r>
              <a:rPr kumimoji="1" lang="zh-TW" altLang="zh-TW" sz="1300" dirty="0" smtClean="0">
                <a:latin typeface="Arial" charset="0"/>
              </a:rPr>
              <a:t>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2C74B-0832-43FD-9330-CC0AD6979CC3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2581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2C74B-0832-43FD-9330-CC0AD6979CC3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3024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這張投影片告訴大家，澎湖沒有想像中遠、沒有想像中偏僻</a:t>
            </a:r>
            <a:endParaRPr lang="en-US" altLang="zh-TW" dirty="0" smtClean="0"/>
          </a:p>
          <a:p>
            <a:pPr defTabSz="990478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zh-TW" altLang="en-US" dirty="0" smtClean="0"/>
              <a:t>這是澎湖的街景，有五星級飯店、百貨公司，無論食衣住行都可以有很好的選擇</a:t>
            </a:r>
            <a:endParaRPr lang="en-US" altLang="zh-TW" dirty="0" smtClean="0"/>
          </a:p>
          <a:p>
            <a:r>
              <a:rPr lang="zh-TW" altLang="en-US" dirty="0" smtClean="0"/>
              <a:t>雖然澎湖不太熱鬧，但是應有盡有，而且風光明媚、環境單純</a:t>
            </a:r>
            <a:endParaRPr lang="en-US" altLang="zh-TW" dirty="0" smtClean="0"/>
          </a:p>
          <a:p>
            <a:r>
              <a:rPr lang="zh-TW" altLang="en-US" dirty="0" smtClean="0"/>
              <a:t>相信這是第一次離開家裡讀書與生活的好地方，更是訓練獨立的好機會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117ED-350C-46FB-9B87-9AD216263350}" type="slidenum">
              <a:rPr lang="en-US" altLang="zh-TW" smtClean="0"/>
              <a:pPr/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8432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最後，恭喜您與家人做了最好的選擇，四年後同學們可以滿載而歸，讓父母親友刮目相看</a:t>
            </a:r>
            <a:endParaRPr lang="en-US" altLang="zh-TW" dirty="0" smtClean="0"/>
          </a:p>
          <a:p>
            <a:r>
              <a:rPr lang="zh-TW" altLang="en-US" dirty="0" smtClean="0"/>
              <a:t>再一次歡迎大家加入澎湖科技大學的行列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117ED-350C-46FB-9B87-9AD216263350}" type="slidenum">
              <a:rPr lang="en-US" altLang="zh-TW" smtClean="0"/>
              <a:pPr/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85754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(</a:t>
            </a:r>
            <a:r>
              <a:rPr lang="en-US" altLang="zh-TW" dirty="0" err="1" smtClean="0"/>
              <a:t>QRcode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117ED-350C-46FB-9B87-9AD216263350}" type="slidenum">
              <a:rPr lang="en-US" altLang="zh-TW" smtClean="0"/>
              <a:pPr/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1328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2C74B-0832-43FD-9330-CC0AD6979CC3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6070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我們擁有國立學校的師資、設備、資源，但是學雜費最低</a:t>
            </a:r>
            <a:endParaRPr lang="en-US" altLang="zh-TW" dirty="0" smtClean="0"/>
          </a:p>
          <a:p>
            <a:r>
              <a:rPr lang="zh-TW" altLang="en-US" dirty="0" smtClean="0"/>
              <a:t>私立學校學費比公立學校貴了一倍，四年的學費差距可以達到</a:t>
            </a:r>
            <a:r>
              <a:rPr lang="en-US" altLang="zh-TW" dirty="0" smtClean="0"/>
              <a:t>20</a:t>
            </a:r>
            <a:r>
              <a:rPr lang="zh-TW" altLang="en-US" dirty="0" smtClean="0"/>
              <a:t>萬</a:t>
            </a:r>
            <a:endParaRPr lang="en-US" altLang="zh-TW" dirty="0" smtClean="0"/>
          </a:p>
          <a:p>
            <a:r>
              <a:rPr lang="zh-TW" altLang="en-US" dirty="0" smtClean="0"/>
              <a:t>但是未來的工作起薪私立學校卻更低，這一來一往更顯示各位的選擇是正確的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2C74B-0832-43FD-9330-CC0AD6979CC3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4842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除了成績優良獎學金外，校內提供許多工讀及教學助理的工作機會，</a:t>
            </a:r>
            <a:endParaRPr lang="en-US" altLang="zh-TW" dirty="0" smtClean="0"/>
          </a:p>
          <a:p>
            <a:r>
              <a:rPr lang="zh-TW" altLang="en-US" dirty="0" smtClean="0"/>
              <a:t>例如：參與老師的研究或產學計畫、教育部高教深耕或課程計畫等</a:t>
            </a:r>
            <a:endParaRPr lang="en-US" altLang="zh-TW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每位老師也都有一些校內外資源，</a:t>
            </a:r>
            <a:r>
              <a:rPr kumimoji="1" lang="zh-TW" altLang="zh-TW" sz="1200" b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只要您夠優秀，在小學校更容易得到這些資源</a:t>
            </a:r>
            <a:endParaRPr lang="zh-TW" altLang="en-US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2C74B-0832-43FD-9330-CC0AD6979CC3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3386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2C74B-0832-43FD-9330-CC0AD6979CC3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7806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2C74B-0832-43FD-9330-CC0AD6979CC3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8520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kumimoji="1" lang="zh-TW" altLang="zh-TW" sz="1300" dirty="0">
                <a:latin typeface="Arial" charset="0"/>
                <a:ea typeface="新細明體" pitchFamily="18" charset="-120"/>
              </a:rPr>
              <a:t>因為受限實習設備、教室容納人數以及課程的特性</a:t>
            </a:r>
            <a:r>
              <a:rPr kumimoji="1" lang="en-US" altLang="zh-TW" sz="1300" dirty="0">
                <a:latin typeface="Arial" charset="0"/>
                <a:ea typeface="新細明體" pitchFamily="18" charset="-120"/>
              </a:rPr>
              <a:t>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117ED-350C-46FB-9B87-9AD216263350}" type="slidenum">
              <a:rPr lang="en-US" altLang="zh-TW" smtClean="0"/>
              <a:pPr/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0150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2C74B-0832-43FD-9330-CC0AD6979CC3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0320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322723" y="1190708"/>
            <a:ext cx="8031079" cy="2281236"/>
          </a:xfrm>
        </p:spPr>
        <p:txBody>
          <a:bodyPr anchor="b"/>
          <a:lstStyle>
            <a:lvl1pPr algn="ctr">
              <a:defRPr sz="54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668253" y="4186992"/>
            <a:ext cx="6406816" cy="1087437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0" indent="0" algn="r">
              <a:buNone/>
              <a:defRPr sz="3200" b="1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2347-03E5-4161-9BD7-84BFD8F6C109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038600" y="6352621"/>
            <a:ext cx="4114800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手繪多邊形 6"/>
          <p:cNvSpPr/>
          <p:nvPr/>
        </p:nvSpPr>
        <p:spPr>
          <a:xfrm>
            <a:off x="-72189" y="-96253"/>
            <a:ext cx="3653589" cy="6954253"/>
          </a:xfrm>
          <a:custGeom>
            <a:avLst/>
            <a:gdLst>
              <a:gd name="connsiteX0" fmla="*/ 48126 w 3801978"/>
              <a:gd name="connsiteY0" fmla="*/ 24064 h 7074569"/>
              <a:gd name="connsiteX1" fmla="*/ 2382252 w 3801978"/>
              <a:gd name="connsiteY1" fmla="*/ 24064 h 7074569"/>
              <a:gd name="connsiteX2" fmla="*/ 3801978 w 3801978"/>
              <a:gd name="connsiteY2" fmla="*/ 7074569 h 7074569"/>
              <a:gd name="connsiteX3" fmla="*/ 0 w 3801978"/>
              <a:gd name="connsiteY3" fmla="*/ 7026442 h 7074569"/>
              <a:gd name="connsiteX4" fmla="*/ 0 w 3801978"/>
              <a:gd name="connsiteY4" fmla="*/ 0 h 7074569"/>
              <a:gd name="connsiteX5" fmla="*/ 48126 w 3801978"/>
              <a:gd name="connsiteY5" fmla="*/ 24064 h 7074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1978" h="7074569">
                <a:moveTo>
                  <a:pt x="48126" y="24064"/>
                </a:moveTo>
                <a:lnTo>
                  <a:pt x="2382252" y="24064"/>
                </a:lnTo>
                <a:lnTo>
                  <a:pt x="3801978" y="7074569"/>
                </a:lnTo>
                <a:lnTo>
                  <a:pt x="0" y="7026442"/>
                </a:lnTo>
                <a:lnTo>
                  <a:pt x="0" y="0"/>
                </a:lnTo>
                <a:lnTo>
                  <a:pt x="48126" y="24064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t="-4000" b="1000"/>
            </a:stretch>
          </a:blip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317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920079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2347-03E5-4161-9BD7-84BFD8F6C109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3801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2347-03E5-4161-9BD7-84BFD8F6C109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6904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914400" y="152400"/>
            <a:ext cx="10261600" cy="5334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C560C2-EDA1-44D6-94B4-401BE10CD26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06271169"/>
      </p:ext>
    </p:extLst>
  </p:cSld>
  <p:clrMapOvr>
    <a:masterClrMapping/>
  </p:clrMapOvr>
  <p:transition spd="med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手繪多邊形 9"/>
          <p:cNvSpPr/>
          <p:nvPr/>
        </p:nvSpPr>
        <p:spPr>
          <a:xfrm>
            <a:off x="14288" y="5124870"/>
            <a:ext cx="12200021" cy="1660358"/>
          </a:xfrm>
          <a:custGeom>
            <a:avLst/>
            <a:gdLst>
              <a:gd name="connsiteX0" fmla="*/ 0 w 12200021"/>
              <a:gd name="connsiteY0" fmla="*/ 1082843 h 1179095"/>
              <a:gd name="connsiteX1" fmla="*/ 0 w 12200021"/>
              <a:gd name="connsiteY1" fmla="*/ 0 h 1179095"/>
              <a:gd name="connsiteX2" fmla="*/ 12200021 w 12200021"/>
              <a:gd name="connsiteY2" fmla="*/ 1130969 h 1179095"/>
              <a:gd name="connsiteX3" fmla="*/ 48126 w 12200021"/>
              <a:gd name="connsiteY3" fmla="*/ 1179095 h 1179095"/>
              <a:gd name="connsiteX4" fmla="*/ 48126 w 12200021"/>
              <a:gd name="connsiteY4" fmla="*/ 1179095 h 117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021" h="1179095">
                <a:moveTo>
                  <a:pt x="0" y="1082843"/>
                </a:moveTo>
                <a:lnTo>
                  <a:pt x="0" y="0"/>
                </a:lnTo>
                <a:lnTo>
                  <a:pt x="12200021" y="1130969"/>
                </a:lnTo>
                <a:lnTo>
                  <a:pt x="48126" y="1179095"/>
                </a:lnTo>
                <a:lnTo>
                  <a:pt x="48126" y="1179095"/>
                </a:lnTo>
              </a:path>
            </a:pathLst>
          </a:custGeom>
          <a:blipFill>
            <a:blip r:embed="rId2"/>
            <a:stretch>
              <a:fillRect t="-4000" b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手繪多邊形 7"/>
          <p:cNvSpPr/>
          <p:nvPr/>
        </p:nvSpPr>
        <p:spPr>
          <a:xfrm>
            <a:off x="24728" y="5606134"/>
            <a:ext cx="12264189" cy="1179094"/>
          </a:xfrm>
          <a:custGeom>
            <a:avLst/>
            <a:gdLst>
              <a:gd name="connsiteX0" fmla="*/ 72189 w 12344400"/>
              <a:gd name="connsiteY0" fmla="*/ 577516 h 1395663"/>
              <a:gd name="connsiteX1" fmla="*/ 12344400 w 12344400"/>
              <a:gd name="connsiteY1" fmla="*/ 0 h 1395663"/>
              <a:gd name="connsiteX2" fmla="*/ 12320336 w 12344400"/>
              <a:gd name="connsiteY2" fmla="*/ 1395663 h 1395663"/>
              <a:gd name="connsiteX3" fmla="*/ 0 w 12344400"/>
              <a:gd name="connsiteY3" fmla="*/ 1395663 h 1395663"/>
              <a:gd name="connsiteX4" fmla="*/ 72189 w 12344400"/>
              <a:gd name="connsiteY4" fmla="*/ 577516 h 139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44400" h="1395663">
                <a:moveTo>
                  <a:pt x="72189" y="577516"/>
                </a:moveTo>
                <a:lnTo>
                  <a:pt x="12344400" y="0"/>
                </a:lnTo>
                <a:lnTo>
                  <a:pt x="12320336" y="1395663"/>
                </a:lnTo>
                <a:lnTo>
                  <a:pt x="0" y="1395663"/>
                </a:lnTo>
                <a:lnTo>
                  <a:pt x="72189" y="577516"/>
                </a:lnTo>
                <a:close/>
              </a:path>
            </a:pathLst>
          </a:custGeom>
          <a:blipFill>
            <a:blip r:embed="rId2"/>
            <a:stretch>
              <a:fillRect t="-4000" b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5" name="橢圓 14"/>
          <p:cNvSpPr/>
          <p:nvPr/>
        </p:nvSpPr>
        <p:spPr>
          <a:xfrm>
            <a:off x="262438" y="5570068"/>
            <a:ext cx="1106905" cy="1179094"/>
          </a:xfrm>
          <a:prstGeom prst="ellipse">
            <a:avLst/>
          </a:prstGeom>
          <a:blipFill dpi="0" rotWithShape="1">
            <a:blip r:embed="rId3"/>
            <a:srcRect/>
            <a:stretch>
              <a:fillRect t="-21000" b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4270375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2347-03E5-4161-9BD7-84BFD8F6C109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823" y="6058789"/>
            <a:ext cx="822821" cy="79254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F2E32CD-064E-45A9-A1E4-C76D81FD9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3312" y="6156772"/>
            <a:ext cx="5348688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41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2347-03E5-4161-9BD7-84BFD8F6C109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859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2347-03E5-4161-9BD7-84BFD8F6C109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786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2347-03E5-4161-9BD7-84BFD8F6C109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314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2347-03E5-4161-9BD7-84BFD8F6C109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39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2347-03E5-4161-9BD7-84BFD8F6C109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9782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2347-03E5-4161-9BD7-84BFD8F6C109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14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2347-03E5-4161-9BD7-84BFD8F6C109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6756A-1D25-48B6-85C5-45BE373E4F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3051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手繪多邊形 7"/>
          <p:cNvSpPr/>
          <p:nvPr/>
        </p:nvSpPr>
        <p:spPr>
          <a:xfrm>
            <a:off x="0" y="5221706"/>
            <a:ext cx="12127832" cy="1660358"/>
          </a:xfrm>
          <a:custGeom>
            <a:avLst/>
            <a:gdLst>
              <a:gd name="connsiteX0" fmla="*/ 0 w 12200021"/>
              <a:gd name="connsiteY0" fmla="*/ 1082843 h 1179095"/>
              <a:gd name="connsiteX1" fmla="*/ 0 w 12200021"/>
              <a:gd name="connsiteY1" fmla="*/ 0 h 1179095"/>
              <a:gd name="connsiteX2" fmla="*/ 12200021 w 12200021"/>
              <a:gd name="connsiteY2" fmla="*/ 1130969 h 1179095"/>
              <a:gd name="connsiteX3" fmla="*/ 48126 w 12200021"/>
              <a:gd name="connsiteY3" fmla="*/ 1179095 h 1179095"/>
              <a:gd name="connsiteX4" fmla="*/ 48126 w 12200021"/>
              <a:gd name="connsiteY4" fmla="*/ 1179095 h 117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021" h="1179095">
                <a:moveTo>
                  <a:pt x="0" y="1082843"/>
                </a:moveTo>
                <a:lnTo>
                  <a:pt x="0" y="0"/>
                </a:lnTo>
                <a:lnTo>
                  <a:pt x="12200021" y="1130969"/>
                </a:lnTo>
                <a:lnTo>
                  <a:pt x="48126" y="1179095"/>
                </a:lnTo>
                <a:lnTo>
                  <a:pt x="48126" y="1179095"/>
                </a:lnTo>
              </a:path>
            </a:pathLst>
          </a:custGeom>
          <a:blipFill>
            <a:blip r:embed="rId14"/>
            <a:stretch>
              <a:fillRect t="-4000" b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手繪多邊形 6"/>
          <p:cNvSpPr/>
          <p:nvPr/>
        </p:nvSpPr>
        <p:spPr>
          <a:xfrm>
            <a:off x="-43613" y="5702970"/>
            <a:ext cx="12264189" cy="1179094"/>
          </a:xfrm>
          <a:custGeom>
            <a:avLst/>
            <a:gdLst>
              <a:gd name="connsiteX0" fmla="*/ 72189 w 12344400"/>
              <a:gd name="connsiteY0" fmla="*/ 577516 h 1395663"/>
              <a:gd name="connsiteX1" fmla="*/ 12344400 w 12344400"/>
              <a:gd name="connsiteY1" fmla="*/ 0 h 1395663"/>
              <a:gd name="connsiteX2" fmla="*/ 12320336 w 12344400"/>
              <a:gd name="connsiteY2" fmla="*/ 1395663 h 1395663"/>
              <a:gd name="connsiteX3" fmla="*/ 0 w 12344400"/>
              <a:gd name="connsiteY3" fmla="*/ 1395663 h 1395663"/>
              <a:gd name="connsiteX4" fmla="*/ 72189 w 12344400"/>
              <a:gd name="connsiteY4" fmla="*/ 577516 h 139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44400" h="1395663">
                <a:moveTo>
                  <a:pt x="72189" y="577516"/>
                </a:moveTo>
                <a:lnTo>
                  <a:pt x="12344400" y="0"/>
                </a:lnTo>
                <a:lnTo>
                  <a:pt x="12320336" y="1395663"/>
                </a:lnTo>
                <a:lnTo>
                  <a:pt x="0" y="1395663"/>
                </a:lnTo>
                <a:lnTo>
                  <a:pt x="72189" y="577516"/>
                </a:lnTo>
                <a:close/>
              </a:path>
            </a:pathLst>
          </a:custGeom>
          <a:blipFill>
            <a:blip r:embed="rId14"/>
            <a:stretch>
              <a:fillRect t="-4000" b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橢圓 8"/>
          <p:cNvSpPr/>
          <p:nvPr/>
        </p:nvSpPr>
        <p:spPr>
          <a:xfrm>
            <a:off x="158488" y="5622437"/>
            <a:ext cx="1112566" cy="1073315"/>
          </a:xfrm>
          <a:prstGeom prst="ellipse">
            <a:avLst/>
          </a:prstGeom>
          <a:blipFill dpi="0" rotWithShape="1">
            <a:blip r:embed="rId15"/>
            <a:srcRect/>
            <a:stretch>
              <a:fillRect t="-21000" b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橢圓 10"/>
          <p:cNvSpPr/>
          <p:nvPr/>
        </p:nvSpPr>
        <p:spPr>
          <a:xfrm>
            <a:off x="6009939" y="6079877"/>
            <a:ext cx="659018" cy="671033"/>
          </a:xfrm>
          <a:prstGeom prst="ellipse">
            <a:avLst/>
          </a:prstGeom>
          <a:blipFill>
            <a:blip r:embed="rId16"/>
            <a:stretch>
              <a:fillRect t="-4000" b="1000"/>
            </a:stretch>
          </a:blipFill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31623" y="161049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02347-03E5-4161-9BD7-84BFD8F6C109}" type="datetimeFigureOut">
              <a:rPr lang="zh-TW" altLang="en-US" smtClean="0"/>
              <a:t>2023/7/3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6756A-1D25-48B6-85C5-45BE373E4F3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C246AF2-6E55-4018-AA1D-D92B31BE0F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48484" y="6079877"/>
            <a:ext cx="5830580" cy="72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0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image" Target="../media/image35.png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39.wmf"/><Relationship Id="rId18" Type="http://schemas.openxmlformats.org/officeDocument/2006/relationships/oleObject" Target="../embeddings/oleObject7.bin"/><Relationship Id="rId26" Type="http://schemas.openxmlformats.org/officeDocument/2006/relationships/image" Target="../media/image48.png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43.wmf"/><Relationship Id="rId7" Type="http://schemas.openxmlformats.org/officeDocument/2006/relationships/image" Target="../media/image47.jpeg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41.wmf"/><Relationship Id="rId25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29" Type="http://schemas.openxmlformats.org/officeDocument/2006/relationships/image" Target="../media/image51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wmf"/><Relationship Id="rId11" Type="http://schemas.openxmlformats.org/officeDocument/2006/relationships/image" Target="../media/image38.wmf"/><Relationship Id="rId24" Type="http://schemas.openxmlformats.org/officeDocument/2006/relationships/oleObject" Target="../embeddings/oleObject10.bin"/><Relationship Id="rId5" Type="http://schemas.openxmlformats.org/officeDocument/2006/relationships/oleObject" Target="../embeddings/oleObject1.bin"/><Relationship Id="rId15" Type="http://schemas.openxmlformats.org/officeDocument/2006/relationships/image" Target="../media/image40.wmf"/><Relationship Id="rId23" Type="http://schemas.openxmlformats.org/officeDocument/2006/relationships/image" Target="../media/image44.wmf"/><Relationship Id="rId28" Type="http://schemas.openxmlformats.org/officeDocument/2006/relationships/image" Target="../media/image50.png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42.wmf"/><Relationship Id="rId4" Type="http://schemas.openxmlformats.org/officeDocument/2006/relationships/image" Target="../media/image46.png"/><Relationship Id="rId9" Type="http://schemas.openxmlformats.org/officeDocument/2006/relationships/image" Target="../media/image37.wmf"/><Relationship Id="rId14" Type="http://schemas.openxmlformats.org/officeDocument/2006/relationships/oleObject" Target="../embeddings/oleObject5.bin"/><Relationship Id="rId22" Type="http://schemas.openxmlformats.org/officeDocument/2006/relationships/oleObject" Target="../embeddings/oleObject9.bin"/><Relationship Id="rId27" Type="http://schemas.openxmlformats.org/officeDocument/2006/relationships/image" Target="../media/image49.png"/><Relationship Id="rId30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3523" y="495300"/>
            <a:ext cx="9853527" cy="49895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澎科</a:t>
            </a:r>
            <a:r>
              <a:rPr lang="zh-TW" altLang="en-US" sz="720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用心</a:t>
            </a:r>
            <a:r>
              <a:rPr lang="en-US" altLang="zh-TW" sz="7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7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學生</a:t>
            </a:r>
            <a:r>
              <a:rPr lang="zh-TW" altLang="en-US" sz="7200" dirty="0" smtClean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安心</a:t>
            </a:r>
            <a:r>
              <a:rPr lang="en-US" altLang="zh-TW" sz="7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7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家長</a:t>
            </a:r>
            <a:r>
              <a:rPr lang="zh-TW" altLang="en-US" sz="7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放心</a:t>
            </a:r>
          </a:p>
        </p:txBody>
      </p:sp>
    </p:spTree>
    <p:extLst>
      <p:ext uri="{BB962C8B-B14F-4D97-AF65-F5344CB8AC3E}">
        <p14:creationId xmlns:p14="http://schemas.microsoft.com/office/powerpoint/2010/main" val="66635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圓角矩形 40"/>
          <p:cNvSpPr/>
          <p:nvPr/>
        </p:nvSpPr>
        <p:spPr>
          <a:xfrm>
            <a:off x="8420939" y="3814725"/>
            <a:ext cx="3184893" cy="642635"/>
          </a:xfrm>
          <a:prstGeom prst="roundRect">
            <a:avLst/>
          </a:prstGeom>
          <a:solidFill>
            <a:srgbClr val="ED7D3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跨國移動</a:t>
            </a:r>
            <a:endParaRPr lang="zh-TW" altLang="en-US" sz="2800" dirty="0"/>
          </a:p>
        </p:txBody>
      </p:sp>
      <p:sp>
        <p:nvSpPr>
          <p:cNvPr id="40" name="圓角矩形 39"/>
          <p:cNvSpPr/>
          <p:nvPr/>
        </p:nvSpPr>
        <p:spPr>
          <a:xfrm>
            <a:off x="7971621" y="1627598"/>
            <a:ext cx="3991320" cy="791491"/>
          </a:xfrm>
          <a:prstGeom prst="roundRect">
            <a:avLst/>
          </a:prstGeom>
          <a:solidFill>
            <a:srgbClr val="7030A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研究升學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圓角矩形 38"/>
          <p:cNvSpPr/>
          <p:nvPr/>
        </p:nvSpPr>
        <p:spPr>
          <a:xfrm>
            <a:off x="489963" y="3609941"/>
            <a:ext cx="3190203" cy="880651"/>
          </a:xfrm>
          <a:prstGeom prst="roundRect">
            <a:avLst/>
          </a:prstGeom>
          <a:solidFill>
            <a:srgbClr val="4472C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第二專長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圓角矩形 37"/>
          <p:cNvSpPr/>
          <p:nvPr/>
        </p:nvSpPr>
        <p:spPr>
          <a:xfrm>
            <a:off x="300983" y="1737468"/>
            <a:ext cx="3918952" cy="629843"/>
          </a:xfrm>
          <a:prstGeom prst="roundRect">
            <a:avLst/>
          </a:prstGeom>
          <a:solidFill>
            <a:srgbClr val="FF7D7D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企業接軌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8430382" y="2981401"/>
            <a:ext cx="3175450" cy="83529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7931554" y="763596"/>
            <a:ext cx="4080901" cy="973872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圓角矩形 3"/>
          <p:cNvSpPr/>
          <p:nvPr/>
        </p:nvSpPr>
        <p:spPr>
          <a:xfrm>
            <a:off x="488717" y="2924676"/>
            <a:ext cx="3175450" cy="830734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301423" y="818050"/>
            <a:ext cx="3918952" cy="94148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9FFB9436-1116-42B6-9D3E-C65ABD8921FE}"/>
              </a:ext>
            </a:extLst>
          </p:cNvPr>
          <p:cNvSpPr/>
          <p:nvPr/>
        </p:nvSpPr>
        <p:spPr>
          <a:xfrm>
            <a:off x="4335316" y="1109558"/>
            <a:ext cx="1495632" cy="1863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3" h="21586" extrusionOk="0">
                <a:moveTo>
                  <a:pt x="5264" y="10177"/>
                </a:moveTo>
                <a:cubicBezTo>
                  <a:pt x="5953" y="10735"/>
                  <a:pt x="7059" y="10779"/>
                  <a:pt x="7785" y="10265"/>
                </a:cubicBezTo>
                <a:cubicBezTo>
                  <a:pt x="8148" y="9987"/>
                  <a:pt x="8365" y="9620"/>
                  <a:pt x="8383" y="9224"/>
                </a:cubicBezTo>
                <a:cubicBezTo>
                  <a:pt x="8401" y="8814"/>
                  <a:pt x="8166" y="8418"/>
                  <a:pt x="7803" y="8124"/>
                </a:cubicBezTo>
                <a:lnTo>
                  <a:pt x="7585" y="7949"/>
                </a:lnTo>
                <a:cubicBezTo>
                  <a:pt x="7222" y="7655"/>
                  <a:pt x="7603" y="7157"/>
                  <a:pt x="8093" y="7289"/>
                </a:cubicBezTo>
                <a:lnTo>
                  <a:pt x="8093" y="7289"/>
                </a:lnTo>
                <a:cubicBezTo>
                  <a:pt x="11412" y="8168"/>
                  <a:pt x="14459" y="10163"/>
                  <a:pt x="16907" y="13037"/>
                </a:cubicBezTo>
                <a:cubicBezTo>
                  <a:pt x="18993" y="15471"/>
                  <a:pt x="20516" y="18389"/>
                  <a:pt x="21423" y="21586"/>
                </a:cubicBezTo>
                <a:lnTo>
                  <a:pt x="21423" y="15486"/>
                </a:lnTo>
                <a:cubicBezTo>
                  <a:pt x="21423" y="14034"/>
                  <a:pt x="20897" y="12612"/>
                  <a:pt x="19881" y="11424"/>
                </a:cubicBezTo>
                <a:cubicBezTo>
                  <a:pt x="19881" y="11409"/>
                  <a:pt x="19863" y="11409"/>
                  <a:pt x="19863" y="11395"/>
                </a:cubicBezTo>
                <a:cubicBezTo>
                  <a:pt x="16381" y="7318"/>
                  <a:pt x="11938" y="4781"/>
                  <a:pt x="6969" y="4077"/>
                </a:cubicBezTo>
                <a:lnTo>
                  <a:pt x="6969" y="4077"/>
                </a:lnTo>
                <a:cubicBezTo>
                  <a:pt x="6588" y="4019"/>
                  <a:pt x="6424" y="3637"/>
                  <a:pt x="6715" y="3403"/>
                </a:cubicBezTo>
                <a:lnTo>
                  <a:pt x="7821" y="2508"/>
                </a:lnTo>
                <a:cubicBezTo>
                  <a:pt x="8147" y="2244"/>
                  <a:pt x="8365" y="1892"/>
                  <a:pt x="8383" y="1511"/>
                </a:cubicBezTo>
                <a:cubicBezTo>
                  <a:pt x="8401" y="1100"/>
                  <a:pt x="8220" y="705"/>
                  <a:pt x="7857" y="426"/>
                </a:cubicBezTo>
                <a:cubicBezTo>
                  <a:pt x="7495" y="133"/>
                  <a:pt x="7023" y="-14"/>
                  <a:pt x="6515" y="1"/>
                </a:cubicBezTo>
                <a:cubicBezTo>
                  <a:pt x="6044" y="15"/>
                  <a:pt x="5608" y="191"/>
                  <a:pt x="5282" y="455"/>
                </a:cubicBezTo>
                <a:lnTo>
                  <a:pt x="530" y="4297"/>
                </a:lnTo>
                <a:cubicBezTo>
                  <a:pt x="-177" y="4869"/>
                  <a:pt x="-177" y="5778"/>
                  <a:pt x="530" y="6350"/>
                </a:cubicBezTo>
                <a:lnTo>
                  <a:pt x="5264" y="10177"/>
                </a:lnTo>
                <a:close/>
              </a:path>
            </a:pathLst>
          </a:custGeom>
          <a:solidFill>
            <a:srgbClr val="C13018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800" dirty="0"/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8359DE20-3F4A-436D-976E-D2CA7DEEC0EC}"/>
              </a:ext>
            </a:extLst>
          </p:cNvPr>
          <p:cNvSpPr/>
          <p:nvPr/>
        </p:nvSpPr>
        <p:spPr>
          <a:xfrm>
            <a:off x="6252582" y="1113447"/>
            <a:ext cx="1495633" cy="1859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3" h="21600" extrusionOk="0">
                <a:moveTo>
                  <a:pt x="1542" y="11410"/>
                </a:moveTo>
                <a:lnTo>
                  <a:pt x="1542" y="11410"/>
                </a:lnTo>
                <a:cubicBezTo>
                  <a:pt x="526" y="12601"/>
                  <a:pt x="0" y="14013"/>
                  <a:pt x="0" y="15454"/>
                </a:cubicBezTo>
                <a:lnTo>
                  <a:pt x="0" y="21600"/>
                </a:lnTo>
                <a:cubicBezTo>
                  <a:pt x="907" y="18424"/>
                  <a:pt x="2430" y="15513"/>
                  <a:pt x="4516" y="13072"/>
                </a:cubicBezTo>
                <a:cubicBezTo>
                  <a:pt x="6964" y="10190"/>
                  <a:pt x="10011" y="8205"/>
                  <a:pt x="13330" y="7308"/>
                </a:cubicBezTo>
                <a:lnTo>
                  <a:pt x="13330" y="7308"/>
                </a:lnTo>
                <a:cubicBezTo>
                  <a:pt x="13820" y="7175"/>
                  <a:pt x="14201" y="7675"/>
                  <a:pt x="13838" y="7969"/>
                </a:cubicBezTo>
                <a:lnTo>
                  <a:pt x="13566" y="8190"/>
                </a:lnTo>
                <a:cubicBezTo>
                  <a:pt x="12858" y="8763"/>
                  <a:pt x="12858" y="9675"/>
                  <a:pt x="13566" y="10249"/>
                </a:cubicBezTo>
                <a:cubicBezTo>
                  <a:pt x="13910" y="10528"/>
                  <a:pt x="14382" y="10675"/>
                  <a:pt x="14835" y="10675"/>
                </a:cubicBezTo>
                <a:cubicBezTo>
                  <a:pt x="15289" y="10675"/>
                  <a:pt x="15760" y="10528"/>
                  <a:pt x="16105" y="10249"/>
                </a:cubicBezTo>
                <a:lnTo>
                  <a:pt x="20893" y="6367"/>
                </a:lnTo>
                <a:cubicBezTo>
                  <a:pt x="21600" y="5793"/>
                  <a:pt x="21600" y="4882"/>
                  <a:pt x="20893" y="4308"/>
                </a:cubicBezTo>
                <a:lnTo>
                  <a:pt x="16105" y="426"/>
                </a:lnTo>
                <a:cubicBezTo>
                  <a:pt x="15760" y="147"/>
                  <a:pt x="15307" y="0"/>
                  <a:pt x="14835" y="0"/>
                </a:cubicBezTo>
                <a:cubicBezTo>
                  <a:pt x="14364" y="0"/>
                  <a:pt x="13910" y="147"/>
                  <a:pt x="13566" y="426"/>
                </a:cubicBezTo>
                <a:cubicBezTo>
                  <a:pt x="12858" y="1000"/>
                  <a:pt x="12858" y="1912"/>
                  <a:pt x="13566" y="2485"/>
                </a:cubicBezTo>
                <a:lnTo>
                  <a:pt x="14708" y="3411"/>
                </a:lnTo>
                <a:cubicBezTo>
                  <a:pt x="14980" y="3632"/>
                  <a:pt x="14835" y="4029"/>
                  <a:pt x="14454" y="4088"/>
                </a:cubicBezTo>
                <a:lnTo>
                  <a:pt x="14454" y="4088"/>
                </a:lnTo>
                <a:cubicBezTo>
                  <a:pt x="9467" y="4779"/>
                  <a:pt x="5024" y="7308"/>
                  <a:pt x="1542" y="11410"/>
                </a:cubicBezTo>
                <a:close/>
              </a:path>
            </a:pathLst>
          </a:custGeom>
          <a:solidFill>
            <a:srgbClr val="7030A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800"/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E06FC4FD-2963-4925-983C-48AC120A1777}"/>
              </a:ext>
            </a:extLst>
          </p:cNvPr>
          <p:cNvSpPr/>
          <p:nvPr/>
        </p:nvSpPr>
        <p:spPr>
          <a:xfrm>
            <a:off x="5581728" y="410229"/>
            <a:ext cx="920073" cy="5142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0" h="21535" extrusionOk="0">
                <a:moveTo>
                  <a:pt x="4947" y="2650"/>
                </a:moveTo>
                <a:lnTo>
                  <a:pt x="6379" y="2351"/>
                </a:lnTo>
                <a:cubicBezTo>
                  <a:pt x="6876" y="2247"/>
                  <a:pt x="7724" y="2321"/>
                  <a:pt x="7724" y="2467"/>
                </a:cubicBezTo>
                <a:lnTo>
                  <a:pt x="7724" y="9637"/>
                </a:lnTo>
                <a:lnTo>
                  <a:pt x="7724" y="9991"/>
                </a:lnTo>
                <a:lnTo>
                  <a:pt x="7724" y="10370"/>
                </a:lnTo>
                <a:lnTo>
                  <a:pt x="7724" y="12934"/>
                </a:lnTo>
                <a:lnTo>
                  <a:pt x="7724" y="13844"/>
                </a:lnTo>
                <a:lnTo>
                  <a:pt x="7724" y="15151"/>
                </a:lnTo>
                <a:lnTo>
                  <a:pt x="7724" y="15414"/>
                </a:lnTo>
                <a:lnTo>
                  <a:pt x="7724" y="15689"/>
                </a:lnTo>
                <a:lnTo>
                  <a:pt x="7724" y="15927"/>
                </a:lnTo>
                <a:lnTo>
                  <a:pt x="7724" y="16128"/>
                </a:lnTo>
                <a:lnTo>
                  <a:pt x="7724" y="16165"/>
                </a:lnTo>
                <a:lnTo>
                  <a:pt x="7724" y="16592"/>
                </a:lnTo>
                <a:lnTo>
                  <a:pt x="7724" y="16592"/>
                </a:lnTo>
                <a:lnTo>
                  <a:pt x="7724" y="16825"/>
                </a:lnTo>
                <a:lnTo>
                  <a:pt x="7724" y="16825"/>
                </a:lnTo>
                <a:lnTo>
                  <a:pt x="7724" y="17246"/>
                </a:lnTo>
                <a:lnTo>
                  <a:pt x="7724" y="17838"/>
                </a:lnTo>
                <a:lnTo>
                  <a:pt x="7724" y="19200"/>
                </a:lnTo>
                <a:lnTo>
                  <a:pt x="7724" y="19237"/>
                </a:lnTo>
                <a:lnTo>
                  <a:pt x="7724" y="19280"/>
                </a:lnTo>
                <a:lnTo>
                  <a:pt x="7724" y="19701"/>
                </a:lnTo>
                <a:lnTo>
                  <a:pt x="7724" y="19701"/>
                </a:lnTo>
                <a:lnTo>
                  <a:pt x="7724" y="19933"/>
                </a:lnTo>
                <a:lnTo>
                  <a:pt x="7724" y="19933"/>
                </a:lnTo>
                <a:lnTo>
                  <a:pt x="7724" y="20922"/>
                </a:lnTo>
                <a:cubicBezTo>
                  <a:pt x="7724" y="21081"/>
                  <a:pt x="8016" y="21234"/>
                  <a:pt x="8571" y="21350"/>
                </a:cubicBezTo>
                <a:lnTo>
                  <a:pt x="8600" y="21356"/>
                </a:lnTo>
                <a:cubicBezTo>
                  <a:pt x="9740" y="21594"/>
                  <a:pt x="11553" y="21594"/>
                  <a:pt x="12663" y="21356"/>
                </a:cubicBezTo>
                <a:lnTo>
                  <a:pt x="12663" y="21356"/>
                </a:lnTo>
                <a:cubicBezTo>
                  <a:pt x="13189" y="21246"/>
                  <a:pt x="13511" y="21087"/>
                  <a:pt x="13511" y="20928"/>
                </a:cubicBezTo>
                <a:lnTo>
                  <a:pt x="13511" y="19927"/>
                </a:lnTo>
                <a:lnTo>
                  <a:pt x="13511" y="19927"/>
                </a:lnTo>
                <a:lnTo>
                  <a:pt x="13511" y="19695"/>
                </a:lnTo>
                <a:lnTo>
                  <a:pt x="13511" y="19695"/>
                </a:lnTo>
                <a:lnTo>
                  <a:pt x="13511" y="19200"/>
                </a:lnTo>
                <a:lnTo>
                  <a:pt x="13511" y="17857"/>
                </a:lnTo>
                <a:lnTo>
                  <a:pt x="13511" y="17264"/>
                </a:lnTo>
                <a:lnTo>
                  <a:pt x="13511" y="16825"/>
                </a:lnTo>
                <a:lnTo>
                  <a:pt x="13511" y="16825"/>
                </a:lnTo>
                <a:lnTo>
                  <a:pt x="13511" y="16586"/>
                </a:lnTo>
                <a:lnTo>
                  <a:pt x="13511" y="16586"/>
                </a:lnTo>
                <a:lnTo>
                  <a:pt x="13511" y="15921"/>
                </a:lnTo>
                <a:lnTo>
                  <a:pt x="13511" y="15683"/>
                </a:lnTo>
                <a:lnTo>
                  <a:pt x="13511" y="15408"/>
                </a:lnTo>
                <a:lnTo>
                  <a:pt x="13511" y="15145"/>
                </a:lnTo>
                <a:lnTo>
                  <a:pt x="13511" y="13863"/>
                </a:lnTo>
                <a:lnTo>
                  <a:pt x="13511" y="12947"/>
                </a:lnTo>
                <a:lnTo>
                  <a:pt x="13511" y="10357"/>
                </a:lnTo>
                <a:lnTo>
                  <a:pt x="13511" y="9979"/>
                </a:lnTo>
                <a:lnTo>
                  <a:pt x="13511" y="9631"/>
                </a:lnTo>
                <a:lnTo>
                  <a:pt x="13511" y="2461"/>
                </a:lnTo>
                <a:cubicBezTo>
                  <a:pt x="13511" y="2315"/>
                  <a:pt x="14358" y="2241"/>
                  <a:pt x="14855" y="2345"/>
                </a:cubicBezTo>
                <a:lnTo>
                  <a:pt x="16375" y="2663"/>
                </a:lnTo>
                <a:cubicBezTo>
                  <a:pt x="16872" y="2767"/>
                  <a:pt x="17574" y="2828"/>
                  <a:pt x="18275" y="2828"/>
                </a:cubicBezTo>
                <a:lnTo>
                  <a:pt x="18275" y="2828"/>
                </a:lnTo>
                <a:cubicBezTo>
                  <a:pt x="18977" y="2828"/>
                  <a:pt x="19678" y="2785"/>
                  <a:pt x="20204" y="2687"/>
                </a:cubicBezTo>
                <a:cubicBezTo>
                  <a:pt x="20935" y="2559"/>
                  <a:pt x="21315" y="2363"/>
                  <a:pt x="21227" y="2162"/>
                </a:cubicBezTo>
                <a:cubicBezTo>
                  <a:pt x="21169" y="2015"/>
                  <a:pt x="20818" y="1881"/>
                  <a:pt x="20321" y="1777"/>
                </a:cubicBezTo>
                <a:lnTo>
                  <a:pt x="12722" y="189"/>
                </a:lnTo>
                <a:cubicBezTo>
                  <a:pt x="12196" y="80"/>
                  <a:pt x="11494" y="6"/>
                  <a:pt x="10734" y="0"/>
                </a:cubicBezTo>
                <a:cubicBezTo>
                  <a:pt x="9916" y="-6"/>
                  <a:pt x="9127" y="55"/>
                  <a:pt x="8571" y="177"/>
                </a:cubicBezTo>
                <a:lnTo>
                  <a:pt x="855" y="1789"/>
                </a:lnTo>
                <a:cubicBezTo>
                  <a:pt x="-285" y="2028"/>
                  <a:pt x="-285" y="2406"/>
                  <a:pt x="855" y="2644"/>
                </a:cubicBezTo>
                <a:cubicBezTo>
                  <a:pt x="1995" y="2883"/>
                  <a:pt x="3836" y="2883"/>
                  <a:pt x="4947" y="2650"/>
                </a:cubicBezTo>
                <a:close/>
              </a:path>
            </a:pathLst>
          </a:custGeom>
          <a:solidFill>
            <a:srgbClr val="0055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800"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F22C9484-DB08-43E3-BA7C-44F3E6002315}"/>
              </a:ext>
            </a:extLst>
          </p:cNvPr>
          <p:cNvSpPr/>
          <p:nvPr/>
        </p:nvSpPr>
        <p:spPr>
          <a:xfrm>
            <a:off x="6252582" y="2865447"/>
            <a:ext cx="2028843" cy="1488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1" h="21600" extrusionOk="0">
                <a:moveTo>
                  <a:pt x="21077" y="5382"/>
                </a:moveTo>
                <a:lnTo>
                  <a:pt x="17540" y="533"/>
                </a:lnTo>
                <a:cubicBezTo>
                  <a:pt x="17285" y="184"/>
                  <a:pt x="16950" y="0"/>
                  <a:pt x="16602" y="0"/>
                </a:cubicBezTo>
                <a:cubicBezTo>
                  <a:pt x="16254" y="0"/>
                  <a:pt x="15919" y="184"/>
                  <a:pt x="15664" y="533"/>
                </a:cubicBezTo>
                <a:cubicBezTo>
                  <a:pt x="15141" y="1249"/>
                  <a:pt x="15141" y="2388"/>
                  <a:pt x="15664" y="3104"/>
                </a:cubicBezTo>
                <a:lnTo>
                  <a:pt x="16950" y="4867"/>
                </a:lnTo>
                <a:lnTo>
                  <a:pt x="16146" y="4922"/>
                </a:lnTo>
                <a:cubicBezTo>
                  <a:pt x="11162" y="5308"/>
                  <a:pt x="6472" y="7512"/>
                  <a:pt x="2921" y="11112"/>
                </a:cubicBezTo>
                <a:cubicBezTo>
                  <a:pt x="2251" y="11792"/>
                  <a:pt x="1635" y="12508"/>
                  <a:pt x="1059" y="13261"/>
                </a:cubicBezTo>
                <a:cubicBezTo>
                  <a:pt x="375" y="14161"/>
                  <a:pt x="0" y="15429"/>
                  <a:pt x="0" y="16733"/>
                </a:cubicBezTo>
                <a:lnTo>
                  <a:pt x="0" y="16733"/>
                </a:lnTo>
                <a:lnTo>
                  <a:pt x="0" y="21600"/>
                </a:lnTo>
                <a:cubicBezTo>
                  <a:pt x="791" y="18937"/>
                  <a:pt x="2184" y="16476"/>
                  <a:pt x="4140" y="14382"/>
                </a:cubicBezTo>
                <a:cubicBezTo>
                  <a:pt x="7236" y="11075"/>
                  <a:pt x="11443" y="9018"/>
                  <a:pt x="15986" y="8596"/>
                </a:cubicBezTo>
                <a:lnTo>
                  <a:pt x="16950" y="8504"/>
                </a:lnTo>
                <a:lnTo>
                  <a:pt x="15677" y="10249"/>
                </a:lnTo>
                <a:cubicBezTo>
                  <a:pt x="15155" y="10965"/>
                  <a:pt x="15155" y="12104"/>
                  <a:pt x="15677" y="12820"/>
                </a:cubicBezTo>
                <a:cubicBezTo>
                  <a:pt x="15932" y="13169"/>
                  <a:pt x="16280" y="13353"/>
                  <a:pt x="16615" y="13353"/>
                </a:cubicBezTo>
                <a:cubicBezTo>
                  <a:pt x="16950" y="13353"/>
                  <a:pt x="17299" y="13169"/>
                  <a:pt x="17553" y="12820"/>
                </a:cubicBezTo>
                <a:lnTo>
                  <a:pt x="21091" y="7971"/>
                </a:lnTo>
                <a:cubicBezTo>
                  <a:pt x="21600" y="7237"/>
                  <a:pt x="21600" y="6080"/>
                  <a:pt x="21077" y="538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800"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F69CCC8F-1A34-4295-9297-095FE78096AC}"/>
              </a:ext>
            </a:extLst>
          </p:cNvPr>
          <p:cNvSpPr/>
          <p:nvPr/>
        </p:nvSpPr>
        <p:spPr>
          <a:xfrm>
            <a:off x="3799738" y="2865621"/>
            <a:ext cx="2031210" cy="1488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0" h="21543" extrusionOk="0">
                <a:moveTo>
                  <a:pt x="21443" y="16725"/>
                </a:moveTo>
                <a:lnTo>
                  <a:pt x="21443" y="16725"/>
                </a:lnTo>
                <a:cubicBezTo>
                  <a:pt x="21443" y="15369"/>
                  <a:pt x="21028" y="14087"/>
                  <a:pt x="20319" y="13134"/>
                </a:cubicBezTo>
                <a:cubicBezTo>
                  <a:pt x="19770" y="12419"/>
                  <a:pt x="19168" y="11723"/>
                  <a:pt x="18526" y="11082"/>
                </a:cubicBezTo>
                <a:cubicBezTo>
                  <a:pt x="14979" y="7491"/>
                  <a:pt x="10282" y="5311"/>
                  <a:pt x="5317" y="4908"/>
                </a:cubicBezTo>
                <a:lnTo>
                  <a:pt x="5317" y="4908"/>
                </a:lnTo>
                <a:cubicBezTo>
                  <a:pt x="5009" y="4890"/>
                  <a:pt x="4862" y="4358"/>
                  <a:pt x="5089" y="4065"/>
                </a:cubicBezTo>
                <a:lnTo>
                  <a:pt x="5799" y="3094"/>
                </a:lnTo>
                <a:cubicBezTo>
                  <a:pt x="6321" y="2380"/>
                  <a:pt x="6321" y="1244"/>
                  <a:pt x="5799" y="529"/>
                </a:cubicBezTo>
                <a:cubicBezTo>
                  <a:pt x="5504" y="126"/>
                  <a:pt x="5116" y="-57"/>
                  <a:pt x="4701" y="16"/>
                </a:cubicBezTo>
                <a:cubicBezTo>
                  <a:pt x="4393" y="71"/>
                  <a:pt x="4126" y="273"/>
                  <a:pt x="3912" y="566"/>
                </a:cubicBezTo>
                <a:lnTo>
                  <a:pt x="392" y="5384"/>
                </a:lnTo>
                <a:cubicBezTo>
                  <a:pt x="-130" y="6099"/>
                  <a:pt x="-130" y="7235"/>
                  <a:pt x="392" y="7949"/>
                </a:cubicBezTo>
                <a:lnTo>
                  <a:pt x="3925" y="12786"/>
                </a:lnTo>
                <a:cubicBezTo>
                  <a:pt x="4460" y="13519"/>
                  <a:pt x="5357" y="13500"/>
                  <a:pt x="5866" y="12694"/>
                </a:cubicBezTo>
                <a:cubicBezTo>
                  <a:pt x="6334" y="11961"/>
                  <a:pt x="6267" y="10862"/>
                  <a:pt x="5772" y="10166"/>
                </a:cubicBezTo>
                <a:lnTo>
                  <a:pt x="5223" y="9415"/>
                </a:lnTo>
                <a:cubicBezTo>
                  <a:pt x="4996" y="9103"/>
                  <a:pt x="5156" y="8554"/>
                  <a:pt x="5491" y="8554"/>
                </a:cubicBezTo>
                <a:lnTo>
                  <a:pt x="5491" y="8554"/>
                </a:lnTo>
                <a:cubicBezTo>
                  <a:pt x="10028" y="8975"/>
                  <a:pt x="14216" y="11027"/>
                  <a:pt x="17321" y="14325"/>
                </a:cubicBezTo>
                <a:cubicBezTo>
                  <a:pt x="19275" y="16413"/>
                  <a:pt x="20680" y="18887"/>
                  <a:pt x="21470" y="21543"/>
                </a:cubicBezTo>
                <a:lnTo>
                  <a:pt x="21470" y="17403"/>
                </a:lnTo>
                <a:cubicBezTo>
                  <a:pt x="21470" y="17366"/>
                  <a:pt x="21470" y="17311"/>
                  <a:pt x="21470" y="17274"/>
                </a:cubicBezTo>
                <a:cubicBezTo>
                  <a:pt x="21470" y="17201"/>
                  <a:pt x="21470" y="17128"/>
                  <a:pt x="21470" y="17073"/>
                </a:cubicBezTo>
                <a:cubicBezTo>
                  <a:pt x="21443" y="16963"/>
                  <a:pt x="21443" y="16835"/>
                  <a:pt x="21443" y="16725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800"/>
          </a:p>
        </p:txBody>
      </p:sp>
      <p:sp>
        <p:nvSpPr>
          <p:cNvPr id="11" name="TextBox 25">
            <a:extLst>
              <a:ext uri="{FF2B5EF4-FFF2-40B4-BE49-F238E27FC236}">
                <a16:creationId xmlns:a16="http://schemas.microsoft.com/office/drawing/2014/main" id="{12799805-2796-4AB8-BD5F-E15BC9781E7A}"/>
              </a:ext>
            </a:extLst>
          </p:cNvPr>
          <p:cNvSpPr txBox="1"/>
          <p:nvPr/>
        </p:nvSpPr>
        <p:spPr>
          <a:xfrm>
            <a:off x="9106634" y="3133415"/>
            <a:ext cx="2126717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國際接軌</a:t>
            </a:r>
            <a:endParaRPr lang="zh-CN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TextBox 28">
            <a:extLst>
              <a:ext uri="{FF2B5EF4-FFF2-40B4-BE49-F238E27FC236}">
                <a16:creationId xmlns:a16="http://schemas.microsoft.com/office/drawing/2014/main" id="{DE2B7809-57A6-4E77-9B50-5A4A525EA8F8}"/>
              </a:ext>
            </a:extLst>
          </p:cNvPr>
          <p:cNvSpPr txBox="1"/>
          <p:nvPr/>
        </p:nvSpPr>
        <p:spPr>
          <a:xfrm>
            <a:off x="1141148" y="3068713"/>
            <a:ext cx="2126717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跨領域學習</a:t>
            </a:r>
            <a:endParaRPr lang="zh-CN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3" name="TextBox 31">
            <a:extLst>
              <a:ext uri="{FF2B5EF4-FFF2-40B4-BE49-F238E27FC236}">
                <a16:creationId xmlns:a16="http://schemas.microsoft.com/office/drawing/2014/main" id="{B49D49CA-2B5C-4B0D-A355-04607CEB13DF}"/>
              </a:ext>
            </a:extLst>
          </p:cNvPr>
          <p:cNvSpPr txBox="1"/>
          <p:nvPr/>
        </p:nvSpPr>
        <p:spPr>
          <a:xfrm>
            <a:off x="8083435" y="958144"/>
            <a:ext cx="3777137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itchFamily="34" charset="0"/>
              </a:rPr>
              <a:t>學碩士五年一貫學程</a:t>
            </a:r>
            <a:endParaRPr lang="zh-CN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Arial" pitchFamily="34" charset="0"/>
            </a:endParaRPr>
          </a:p>
        </p:txBody>
      </p:sp>
      <p:sp>
        <p:nvSpPr>
          <p:cNvPr id="14" name="TextBox 34">
            <a:extLst>
              <a:ext uri="{FF2B5EF4-FFF2-40B4-BE49-F238E27FC236}">
                <a16:creationId xmlns:a16="http://schemas.microsoft.com/office/drawing/2014/main" id="{77D807B7-5EC5-484F-A0DA-72CE70426D48}"/>
              </a:ext>
            </a:extLst>
          </p:cNvPr>
          <p:cNvSpPr txBox="1"/>
          <p:nvPr/>
        </p:nvSpPr>
        <p:spPr>
          <a:xfrm>
            <a:off x="460494" y="1022460"/>
            <a:ext cx="3717268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實務專題與校外實習</a:t>
            </a:r>
            <a:endParaRPr lang="zh-CN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315" y="4593446"/>
            <a:ext cx="1542717" cy="1437232"/>
          </a:xfrm>
          <a:prstGeom prst="rect">
            <a:avLst/>
          </a:prstGeom>
        </p:spPr>
      </p:pic>
      <p:grpSp>
        <p:nvGrpSpPr>
          <p:cNvPr id="16" name="Group 67">
            <a:extLst>
              <a:ext uri="{FF2B5EF4-FFF2-40B4-BE49-F238E27FC236}">
                <a16:creationId xmlns:a16="http://schemas.microsoft.com/office/drawing/2014/main" id="{662D0FBB-D25B-4D1F-81F5-FF4A59EE2BB9}"/>
              </a:ext>
            </a:extLst>
          </p:cNvPr>
          <p:cNvGrpSpPr/>
          <p:nvPr/>
        </p:nvGrpSpPr>
        <p:grpSpPr>
          <a:xfrm>
            <a:off x="2247863" y="4460563"/>
            <a:ext cx="3172571" cy="2241172"/>
            <a:chOff x="2011864" y="1886711"/>
            <a:chExt cx="5846055" cy="4129778"/>
          </a:xfrm>
        </p:grpSpPr>
        <p:sp>
          <p:nvSpPr>
            <p:cNvPr id="17" name="Freeform: Shape 48">
              <a:extLst>
                <a:ext uri="{FF2B5EF4-FFF2-40B4-BE49-F238E27FC236}">
                  <a16:creationId xmlns:a16="http://schemas.microsoft.com/office/drawing/2014/main" id="{E0B196DA-8F01-4584-AF1C-F5918D658069}"/>
                </a:ext>
              </a:extLst>
            </p:cNvPr>
            <p:cNvSpPr/>
            <p:nvPr/>
          </p:nvSpPr>
          <p:spPr>
            <a:xfrm>
              <a:off x="5917434" y="1981206"/>
              <a:ext cx="530701" cy="777692"/>
            </a:xfrm>
            <a:custGeom>
              <a:avLst/>
              <a:gdLst>
                <a:gd name="connsiteX0" fmla="*/ 368513 w 530701"/>
                <a:gd name="connsiteY0" fmla="*/ 0 h 777692"/>
                <a:gd name="connsiteX1" fmla="*/ 476631 w 530701"/>
                <a:gd name="connsiteY1" fmla="*/ 191671 h 777692"/>
                <a:gd name="connsiteX2" fmla="*/ 494167 w 530701"/>
                <a:gd name="connsiteY2" fmla="*/ 193765 h 777692"/>
                <a:gd name="connsiteX3" fmla="*/ 508736 w 530701"/>
                <a:gd name="connsiteY3" fmla="*/ 215814 h 777692"/>
                <a:gd name="connsiteX4" fmla="*/ 504569 w 530701"/>
                <a:gd name="connsiteY4" fmla="*/ 241200 h 777692"/>
                <a:gd name="connsiteX5" fmla="*/ 507090 w 530701"/>
                <a:gd name="connsiteY5" fmla="*/ 245669 h 777692"/>
                <a:gd name="connsiteX6" fmla="*/ 418893 w 530701"/>
                <a:gd name="connsiteY6" fmla="*/ 466156 h 777692"/>
                <a:gd name="connsiteX7" fmla="*/ 322534 w 530701"/>
                <a:gd name="connsiteY7" fmla="*/ 492735 h 777692"/>
                <a:gd name="connsiteX8" fmla="*/ 185078 w 530701"/>
                <a:gd name="connsiteY8" fmla="*/ 750088 h 777692"/>
                <a:gd name="connsiteX9" fmla="*/ 118942 w 530701"/>
                <a:gd name="connsiteY9" fmla="*/ 772141 h 777692"/>
                <a:gd name="connsiteX10" fmla="*/ 27602 w 530701"/>
                <a:gd name="connsiteY10" fmla="*/ 724887 h 777692"/>
                <a:gd name="connsiteX11" fmla="*/ 5551 w 530701"/>
                <a:gd name="connsiteY11" fmla="*/ 658750 h 777692"/>
                <a:gd name="connsiteX12" fmla="*/ 154444 w 530701"/>
                <a:gd name="connsiteY12" fmla="*/ 372622 h 777692"/>
                <a:gd name="connsiteX13" fmla="*/ 52384 w 530701"/>
                <a:gd name="connsiteY13" fmla="*/ 115085 h 777692"/>
                <a:gd name="connsiteX14" fmla="*/ 368513 w 530701"/>
                <a:gd name="connsiteY14" fmla="*/ 0 h 777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0701" h="777692">
                  <a:moveTo>
                    <a:pt x="368513" y="0"/>
                  </a:moveTo>
                  <a:lnTo>
                    <a:pt x="476631" y="191671"/>
                  </a:lnTo>
                  <a:lnTo>
                    <a:pt x="494167" y="193765"/>
                  </a:lnTo>
                  <a:cubicBezTo>
                    <a:pt x="501647" y="198490"/>
                    <a:pt x="507159" y="206364"/>
                    <a:pt x="508736" y="215814"/>
                  </a:cubicBezTo>
                  <a:lnTo>
                    <a:pt x="504569" y="241200"/>
                  </a:lnTo>
                  <a:lnTo>
                    <a:pt x="507090" y="245669"/>
                  </a:lnTo>
                  <a:cubicBezTo>
                    <a:pt x="560636" y="340153"/>
                    <a:pt x="519678" y="437794"/>
                    <a:pt x="418893" y="466156"/>
                  </a:cubicBezTo>
                  <a:lnTo>
                    <a:pt x="322534" y="492735"/>
                  </a:lnTo>
                  <a:lnTo>
                    <a:pt x="185078" y="750088"/>
                  </a:lnTo>
                  <a:cubicBezTo>
                    <a:pt x="172485" y="775288"/>
                    <a:pt x="144145" y="784730"/>
                    <a:pt x="118942" y="772141"/>
                  </a:cubicBezTo>
                  <a:lnTo>
                    <a:pt x="27602" y="724887"/>
                  </a:lnTo>
                  <a:cubicBezTo>
                    <a:pt x="2415" y="712298"/>
                    <a:pt x="-7043" y="683950"/>
                    <a:pt x="5551" y="658750"/>
                  </a:cubicBezTo>
                  <a:lnTo>
                    <a:pt x="154444" y="372622"/>
                  </a:lnTo>
                  <a:lnTo>
                    <a:pt x="52384" y="115085"/>
                  </a:lnTo>
                  <a:cubicBezTo>
                    <a:pt x="175223" y="81486"/>
                    <a:pt x="245674" y="33599"/>
                    <a:pt x="368513" y="0"/>
                  </a:cubicBezTo>
                  <a:close/>
                </a:path>
              </a:pathLst>
            </a:custGeom>
            <a:solidFill>
              <a:srgbClr val="F7BA8D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C2683ECD-AAA8-45FB-B148-0880A0AA066D}"/>
                </a:ext>
              </a:extLst>
            </p:cNvPr>
            <p:cNvSpPr/>
            <p:nvPr/>
          </p:nvSpPr>
          <p:spPr>
            <a:xfrm>
              <a:off x="2011864" y="4154466"/>
              <a:ext cx="3012500" cy="1862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19984" extrusionOk="0">
                  <a:moveTo>
                    <a:pt x="9047" y="19943"/>
                  </a:moveTo>
                  <a:lnTo>
                    <a:pt x="9292" y="19233"/>
                  </a:lnTo>
                  <a:cubicBezTo>
                    <a:pt x="10364" y="16191"/>
                    <a:pt x="11638" y="13318"/>
                    <a:pt x="13112" y="10681"/>
                  </a:cubicBezTo>
                  <a:lnTo>
                    <a:pt x="12129" y="10884"/>
                  </a:lnTo>
                  <a:cubicBezTo>
                    <a:pt x="7572" y="11898"/>
                    <a:pt x="3351" y="15008"/>
                    <a:pt x="0" y="19808"/>
                  </a:cubicBezTo>
                  <a:lnTo>
                    <a:pt x="112" y="18557"/>
                  </a:lnTo>
                  <a:cubicBezTo>
                    <a:pt x="759" y="11458"/>
                    <a:pt x="3708" y="5306"/>
                    <a:pt x="7974" y="2163"/>
                  </a:cubicBezTo>
                  <a:cubicBezTo>
                    <a:pt x="12241" y="-981"/>
                    <a:pt x="17267" y="-677"/>
                    <a:pt x="21354" y="2940"/>
                  </a:cubicBezTo>
                  <a:cubicBezTo>
                    <a:pt x="21600" y="12777"/>
                    <a:pt x="17378" y="20619"/>
                    <a:pt x="9047" y="19943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11134575-C6E4-4AD7-AAF7-75A489003304}"/>
                </a:ext>
              </a:extLst>
            </p:cNvPr>
            <p:cNvSpPr/>
            <p:nvPr/>
          </p:nvSpPr>
          <p:spPr>
            <a:xfrm>
              <a:off x="3654322" y="4399353"/>
              <a:ext cx="1269427" cy="724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19259" extrusionOk="0">
                  <a:moveTo>
                    <a:pt x="9013" y="19081"/>
                  </a:moveTo>
                  <a:lnTo>
                    <a:pt x="9280" y="18411"/>
                  </a:lnTo>
                  <a:cubicBezTo>
                    <a:pt x="10400" y="15564"/>
                    <a:pt x="11680" y="12885"/>
                    <a:pt x="13173" y="10374"/>
                  </a:cubicBezTo>
                  <a:lnTo>
                    <a:pt x="12213" y="10457"/>
                  </a:lnTo>
                  <a:cubicBezTo>
                    <a:pt x="7627" y="11044"/>
                    <a:pt x="3360" y="13723"/>
                    <a:pt x="0" y="18076"/>
                  </a:cubicBezTo>
                  <a:lnTo>
                    <a:pt x="107" y="16904"/>
                  </a:lnTo>
                  <a:cubicBezTo>
                    <a:pt x="800" y="10039"/>
                    <a:pt x="3840" y="4262"/>
                    <a:pt x="8107" y="1583"/>
                  </a:cubicBezTo>
                  <a:cubicBezTo>
                    <a:pt x="12427" y="-1096"/>
                    <a:pt x="17440" y="-342"/>
                    <a:pt x="21493" y="3592"/>
                  </a:cubicBezTo>
                  <a:cubicBezTo>
                    <a:pt x="21600" y="13220"/>
                    <a:pt x="17333" y="20504"/>
                    <a:pt x="9013" y="1908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9EC24763-0861-43EA-941A-D23ADF8D8C3E}"/>
                </a:ext>
              </a:extLst>
            </p:cNvPr>
            <p:cNvSpPr/>
            <p:nvPr/>
          </p:nvSpPr>
          <p:spPr>
            <a:xfrm>
              <a:off x="4848170" y="4463265"/>
              <a:ext cx="130101" cy="216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3" h="20100" extrusionOk="0">
                  <a:moveTo>
                    <a:pt x="17993" y="8591"/>
                  </a:moveTo>
                  <a:cubicBezTo>
                    <a:pt x="20291" y="14136"/>
                    <a:pt x="18453" y="19099"/>
                    <a:pt x="13857" y="19974"/>
                  </a:cubicBezTo>
                  <a:cubicBezTo>
                    <a:pt x="9261" y="20850"/>
                    <a:pt x="3287" y="17055"/>
                    <a:pt x="989" y="11509"/>
                  </a:cubicBezTo>
                  <a:cubicBezTo>
                    <a:pt x="-1309" y="5964"/>
                    <a:pt x="529" y="1001"/>
                    <a:pt x="5125" y="126"/>
                  </a:cubicBezTo>
                  <a:cubicBezTo>
                    <a:pt x="9721" y="-750"/>
                    <a:pt x="15695" y="3045"/>
                    <a:pt x="17993" y="8591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3AB11465-D6DF-4BAF-B9D8-D49F41CBC0DE}"/>
                </a:ext>
              </a:extLst>
            </p:cNvPr>
            <p:cNvSpPr/>
            <p:nvPr/>
          </p:nvSpPr>
          <p:spPr>
            <a:xfrm>
              <a:off x="4878049" y="3965487"/>
              <a:ext cx="1014191" cy="91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41" y="0"/>
                  </a:moveTo>
                  <a:lnTo>
                    <a:pt x="1744" y="4751"/>
                  </a:lnTo>
                  <a:lnTo>
                    <a:pt x="0" y="10911"/>
                  </a:lnTo>
                  <a:lnTo>
                    <a:pt x="1543" y="17295"/>
                  </a:lnTo>
                  <a:lnTo>
                    <a:pt x="5903" y="21600"/>
                  </a:lnTo>
                  <a:lnTo>
                    <a:pt x="21600" y="16849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B175CBAF-FA6D-4C59-81E6-3254B03B11F2}"/>
                </a:ext>
              </a:extLst>
            </p:cNvPr>
            <p:cNvSpPr/>
            <p:nvPr/>
          </p:nvSpPr>
          <p:spPr>
            <a:xfrm>
              <a:off x="5696956" y="3146577"/>
              <a:ext cx="2160963" cy="1768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3" h="20081" extrusionOk="0">
                  <a:moveTo>
                    <a:pt x="20281" y="7384"/>
                  </a:moveTo>
                  <a:cubicBezTo>
                    <a:pt x="21511" y="12748"/>
                    <a:pt x="18871" y="18256"/>
                    <a:pt x="14371" y="19722"/>
                  </a:cubicBezTo>
                  <a:cubicBezTo>
                    <a:pt x="12091" y="20473"/>
                    <a:pt x="9751" y="20008"/>
                    <a:pt x="7861" y="18685"/>
                  </a:cubicBezTo>
                  <a:cubicBezTo>
                    <a:pt x="6601" y="17791"/>
                    <a:pt x="5221" y="17576"/>
                    <a:pt x="3811" y="18041"/>
                  </a:cubicBezTo>
                  <a:lnTo>
                    <a:pt x="2791" y="18363"/>
                  </a:lnTo>
                  <a:cubicBezTo>
                    <a:pt x="2401" y="18506"/>
                    <a:pt x="2011" y="18220"/>
                    <a:pt x="1891" y="17755"/>
                  </a:cubicBezTo>
                  <a:lnTo>
                    <a:pt x="31" y="9637"/>
                  </a:lnTo>
                  <a:cubicBezTo>
                    <a:pt x="-89" y="9172"/>
                    <a:pt x="151" y="8707"/>
                    <a:pt x="541" y="8564"/>
                  </a:cubicBezTo>
                  <a:lnTo>
                    <a:pt x="1561" y="8243"/>
                  </a:lnTo>
                  <a:cubicBezTo>
                    <a:pt x="2971" y="7778"/>
                    <a:pt x="4081" y="6776"/>
                    <a:pt x="4771" y="5239"/>
                  </a:cubicBezTo>
                  <a:cubicBezTo>
                    <a:pt x="5821" y="2950"/>
                    <a:pt x="7651" y="1126"/>
                    <a:pt x="9931" y="375"/>
                  </a:cubicBezTo>
                  <a:cubicBezTo>
                    <a:pt x="14431" y="-1127"/>
                    <a:pt x="19051" y="2020"/>
                    <a:pt x="20281" y="7384"/>
                  </a:cubicBezTo>
                  <a:close/>
                </a:path>
              </a:pathLst>
            </a:custGeom>
            <a:solidFill>
              <a:srgbClr val="FECB00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94FAB107-BF8E-49A6-82DD-B1EBB679CD43}"/>
                </a:ext>
              </a:extLst>
            </p:cNvPr>
            <p:cNvSpPr/>
            <p:nvPr/>
          </p:nvSpPr>
          <p:spPr>
            <a:xfrm>
              <a:off x="6641855" y="3178076"/>
              <a:ext cx="1086846" cy="1027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1" h="21343" extrusionOk="0">
                  <a:moveTo>
                    <a:pt x="19120" y="10476"/>
                  </a:moveTo>
                  <a:cubicBezTo>
                    <a:pt x="20530" y="16367"/>
                    <a:pt x="17428" y="21276"/>
                    <a:pt x="12240" y="21341"/>
                  </a:cubicBezTo>
                  <a:cubicBezTo>
                    <a:pt x="7051" y="21472"/>
                    <a:pt x="1693" y="16759"/>
                    <a:pt x="340" y="10868"/>
                  </a:cubicBezTo>
                  <a:cubicBezTo>
                    <a:pt x="-1070" y="4977"/>
                    <a:pt x="2032" y="68"/>
                    <a:pt x="7220" y="3"/>
                  </a:cubicBezTo>
                  <a:cubicBezTo>
                    <a:pt x="12409" y="-128"/>
                    <a:pt x="17710" y="4585"/>
                    <a:pt x="19120" y="10476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B8BAD87E-15CF-4EDF-886D-A9AE48F89C2E}"/>
                </a:ext>
              </a:extLst>
            </p:cNvPr>
            <p:cNvSpPr/>
            <p:nvPr/>
          </p:nvSpPr>
          <p:spPr>
            <a:xfrm>
              <a:off x="5759952" y="3776510"/>
              <a:ext cx="1011441" cy="753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9" h="21344" extrusionOk="0">
                  <a:moveTo>
                    <a:pt x="15267" y="1083"/>
                  </a:moveTo>
                  <a:cubicBezTo>
                    <a:pt x="14933" y="101"/>
                    <a:pt x="14067" y="-256"/>
                    <a:pt x="13333" y="190"/>
                  </a:cubicBezTo>
                  <a:cubicBezTo>
                    <a:pt x="12600" y="637"/>
                    <a:pt x="12333" y="1797"/>
                    <a:pt x="12667" y="2779"/>
                  </a:cubicBezTo>
                  <a:lnTo>
                    <a:pt x="13467" y="4921"/>
                  </a:lnTo>
                  <a:lnTo>
                    <a:pt x="0" y="9830"/>
                  </a:lnTo>
                  <a:lnTo>
                    <a:pt x="800" y="13757"/>
                  </a:lnTo>
                  <a:lnTo>
                    <a:pt x="14867" y="8580"/>
                  </a:lnTo>
                  <a:lnTo>
                    <a:pt x="16200" y="12061"/>
                  </a:lnTo>
                  <a:lnTo>
                    <a:pt x="1600" y="17417"/>
                  </a:lnTo>
                  <a:lnTo>
                    <a:pt x="2400" y="21344"/>
                  </a:lnTo>
                  <a:lnTo>
                    <a:pt x="17600" y="15810"/>
                  </a:lnTo>
                  <a:lnTo>
                    <a:pt x="18667" y="18666"/>
                  </a:lnTo>
                  <a:cubicBezTo>
                    <a:pt x="19000" y="19648"/>
                    <a:pt x="19867" y="20005"/>
                    <a:pt x="20600" y="19559"/>
                  </a:cubicBezTo>
                  <a:cubicBezTo>
                    <a:pt x="21333" y="19113"/>
                    <a:pt x="21600" y="17952"/>
                    <a:pt x="21267" y="16970"/>
                  </a:cubicBezTo>
                  <a:lnTo>
                    <a:pt x="15267" y="1083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B0786A39-71DA-4C57-B185-BF07E941E335}"/>
                </a:ext>
              </a:extLst>
            </p:cNvPr>
            <p:cNvSpPr/>
            <p:nvPr/>
          </p:nvSpPr>
          <p:spPr>
            <a:xfrm>
              <a:off x="6799338" y="3650524"/>
              <a:ext cx="417944" cy="69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0" h="21053" extrusionOk="0">
                  <a:moveTo>
                    <a:pt x="20222" y="18187"/>
                  </a:moveTo>
                  <a:lnTo>
                    <a:pt x="18668" y="16189"/>
                  </a:lnTo>
                  <a:cubicBezTo>
                    <a:pt x="18668" y="16189"/>
                    <a:pt x="18668" y="16189"/>
                    <a:pt x="18668" y="16189"/>
                  </a:cubicBezTo>
                  <a:lnTo>
                    <a:pt x="6391" y="1154"/>
                  </a:lnTo>
                  <a:cubicBezTo>
                    <a:pt x="5614" y="108"/>
                    <a:pt x="3594" y="-273"/>
                    <a:pt x="1885" y="203"/>
                  </a:cubicBezTo>
                  <a:cubicBezTo>
                    <a:pt x="176" y="679"/>
                    <a:pt x="-446" y="1916"/>
                    <a:pt x="331" y="2962"/>
                  </a:cubicBezTo>
                  <a:lnTo>
                    <a:pt x="9033" y="13620"/>
                  </a:lnTo>
                  <a:lnTo>
                    <a:pt x="9033" y="13620"/>
                  </a:lnTo>
                  <a:lnTo>
                    <a:pt x="14161" y="19900"/>
                  </a:lnTo>
                  <a:cubicBezTo>
                    <a:pt x="14938" y="20946"/>
                    <a:pt x="16958" y="21327"/>
                    <a:pt x="18668" y="20851"/>
                  </a:cubicBezTo>
                  <a:cubicBezTo>
                    <a:pt x="20377" y="20471"/>
                    <a:pt x="21154" y="19234"/>
                    <a:pt x="20222" y="1818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16814487-050B-41C8-B312-5AF8EB39E0A1}"/>
                </a:ext>
              </a:extLst>
            </p:cNvPr>
            <p:cNvSpPr/>
            <p:nvPr/>
          </p:nvSpPr>
          <p:spPr>
            <a:xfrm>
              <a:off x="6578862" y="3713517"/>
              <a:ext cx="416563" cy="69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1" h="21210" extrusionOk="0">
                  <a:moveTo>
                    <a:pt x="11134" y="7086"/>
                  </a:moveTo>
                  <a:lnTo>
                    <a:pt x="6281" y="1134"/>
                  </a:lnTo>
                  <a:cubicBezTo>
                    <a:pt x="6125" y="942"/>
                    <a:pt x="5969" y="846"/>
                    <a:pt x="5812" y="654"/>
                  </a:cubicBezTo>
                  <a:cubicBezTo>
                    <a:pt x="5812" y="654"/>
                    <a:pt x="5655" y="558"/>
                    <a:pt x="5655" y="558"/>
                  </a:cubicBezTo>
                  <a:cubicBezTo>
                    <a:pt x="5499" y="462"/>
                    <a:pt x="5186" y="270"/>
                    <a:pt x="5029" y="270"/>
                  </a:cubicBezTo>
                  <a:cubicBezTo>
                    <a:pt x="5029" y="270"/>
                    <a:pt x="5029" y="270"/>
                    <a:pt x="5029" y="270"/>
                  </a:cubicBezTo>
                  <a:cubicBezTo>
                    <a:pt x="5029" y="270"/>
                    <a:pt x="5029" y="270"/>
                    <a:pt x="5029" y="270"/>
                  </a:cubicBezTo>
                  <a:cubicBezTo>
                    <a:pt x="4090" y="-18"/>
                    <a:pt x="2838" y="-114"/>
                    <a:pt x="1899" y="174"/>
                  </a:cubicBezTo>
                  <a:cubicBezTo>
                    <a:pt x="177" y="654"/>
                    <a:pt x="-449" y="1902"/>
                    <a:pt x="334" y="2958"/>
                  </a:cubicBezTo>
                  <a:cubicBezTo>
                    <a:pt x="5029" y="8622"/>
                    <a:pt x="9568" y="14382"/>
                    <a:pt x="14264" y="20046"/>
                  </a:cubicBezTo>
                  <a:cubicBezTo>
                    <a:pt x="15047" y="21102"/>
                    <a:pt x="17081" y="21486"/>
                    <a:pt x="18803" y="21006"/>
                  </a:cubicBezTo>
                  <a:cubicBezTo>
                    <a:pt x="20525" y="20526"/>
                    <a:pt x="21151" y="19278"/>
                    <a:pt x="20368" y="18222"/>
                  </a:cubicBezTo>
                  <a:cubicBezTo>
                    <a:pt x="17238" y="14574"/>
                    <a:pt x="14108" y="10830"/>
                    <a:pt x="11134" y="7086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Freeform: Shape 47">
              <a:extLst>
                <a:ext uri="{FF2B5EF4-FFF2-40B4-BE49-F238E27FC236}">
                  <a16:creationId xmlns:a16="http://schemas.microsoft.com/office/drawing/2014/main" id="{A00343A4-4CC9-4EC5-8204-9845A508F2F8}"/>
                </a:ext>
              </a:extLst>
            </p:cNvPr>
            <p:cNvSpPr/>
            <p:nvPr/>
          </p:nvSpPr>
          <p:spPr>
            <a:xfrm>
              <a:off x="6893827" y="2359163"/>
              <a:ext cx="350096" cy="259182"/>
            </a:xfrm>
            <a:custGeom>
              <a:avLst/>
              <a:gdLst>
                <a:gd name="connsiteX0" fmla="*/ 308668 w 350096"/>
                <a:gd name="connsiteY0" fmla="*/ 482 h 259182"/>
                <a:gd name="connsiteX1" fmla="*/ 349614 w 350096"/>
                <a:gd name="connsiteY1" fmla="*/ 28830 h 259182"/>
                <a:gd name="connsiteX2" fmla="*/ 321267 w 350096"/>
                <a:gd name="connsiteY2" fmla="*/ 69776 h 259182"/>
                <a:gd name="connsiteX3" fmla="*/ 228539 w 350096"/>
                <a:gd name="connsiteY3" fmla="*/ 89538 h 259182"/>
                <a:gd name="connsiteX4" fmla="*/ 239763 w 350096"/>
                <a:gd name="connsiteY4" fmla="*/ 121320 h 259182"/>
                <a:gd name="connsiteX5" fmla="*/ 178198 w 350096"/>
                <a:gd name="connsiteY5" fmla="*/ 238251 h 259182"/>
                <a:gd name="connsiteX6" fmla="*/ 14421 w 350096"/>
                <a:gd name="connsiteY6" fmla="*/ 209906 h 259182"/>
                <a:gd name="connsiteX7" fmla="*/ 61664 w 350096"/>
                <a:gd name="connsiteY7" fmla="*/ 52422 h 259182"/>
                <a:gd name="connsiteX8" fmla="*/ 106744 w 350096"/>
                <a:gd name="connsiteY8" fmla="*/ 33818 h 259182"/>
                <a:gd name="connsiteX9" fmla="*/ 148850 w 350096"/>
                <a:gd name="connsiteY9" fmla="*/ 33549 h 25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096" h="259182">
                  <a:moveTo>
                    <a:pt x="308668" y="482"/>
                  </a:moveTo>
                  <a:cubicBezTo>
                    <a:pt x="327566" y="-2668"/>
                    <a:pt x="346465" y="9931"/>
                    <a:pt x="349614" y="28830"/>
                  </a:cubicBezTo>
                  <a:cubicBezTo>
                    <a:pt x="352764" y="47728"/>
                    <a:pt x="340165" y="66627"/>
                    <a:pt x="321267" y="69776"/>
                  </a:cubicBezTo>
                  <a:lnTo>
                    <a:pt x="228539" y="89538"/>
                  </a:lnTo>
                  <a:lnTo>
                    <a:pt x="239763" y="121320"/>
                  </a:lnTo>
                  <a:cubicBezTo>
                    <a:pt x="244931" y="163841"/>
                    <a:pt x="223078" y="209903"/>
                    <a:pt x="178198" y="238251"/>
                  </a:cubicBezTo>
                  <a:cubicBezTo>
                    <a:pt x="118358" y="276049"/>
                    <a:pt x="45921" y="260303"/>
                    <a:pt x="14421" y="209906"/>
                  </a:cubicBezTo>
                  <a:cubicBezTo>
                    <a:pt x="-17079" y="159509"/>
                    <a:pt x="4970" y="87073"/>
                    <a:pt x="61664" y="52422"/>
                  </a:cubicBezTo>
                  <a:cubicBezTo>
                    <a:pt x="75838" y="42973"/>
                    <a:pt x="91193" y="36870"/>
                    <a:pt x="106744" y="33818"/>
                  </a:cubicBezTo>
                  <a:lnTo>
                    <a:pt x="148850" y="33549"/>
                  </a:lnTo>
                  <a:close/>
                </a:path>
              </a:pathLst>
            </a:custGeom>
            <a:solidFill>
              <a:srgbClr val="F7BA8D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1C6F7790-63EF-4930-859F-11D40F59C8E5}"/>
                </a:ext>
              </a:extLst>
            </p:cNvPr>
            <p:cNvSpPr/>
            <p:nvPr/>
          </p:nvSpPr>
          <p:spPr>
            <a:xfrm>
              <a:off x="6736342" y="2390660"/>
              <a:ext cx="332866" cy="282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0830" extrusionOk="0">
                  <a:moveTo>
                    <a:pt x="3171" y="20830"/>
                  </a:moveTo>
                  <a:lnTo>
                    <a:pt x="14664" y="18043"/>
                  </a:lnTo>
                  <a:cubicBezTo>
                    <a:pt x="18826" y="17114"/>
                    <a:pt x="21600" y="12236"/>
                    <a:pt x="20807" y="7359"/>
                  </a:cubicBezTo>
                  <a:cubicBezTo>
                    <a:pt x="20015" y="2482"/>
                    <a:pt x="15853" y="-770"/>
                    <a:pt x="11692" y="159"/>
                  </a:cubicBezTo>
                  <a:lnTo>
                    <a:pt x="0" y="2946"/>
                  </a:lnTo>
                  <a:lnTo>
                    <a:pt x="3171" y="2083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" name="Line">
              <a:extLst>
                <a:ext uri="{FF2B5EF4-FFF2-40B4-BE49-F238E27FC236}">
                  <a16:creationId xmlns:a16="http://schemas.microsoft.com/office/drawing/2014/main" id="{35824219-1A33-46AC-8BBE-CDAAE6E383FE}"/>
                </a:ext>
              </a:extLst>
            </p:cNvPr>
            <p:cNvSpPr/>
            <p:nvPr/>
          </p:nvSpPr>
          <p:spPr>
            <a:xfrm>
              <a:off x="6043421" y="2390662"/>
              <a:ext cx="982290" cy="484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035" extrusionOk="0">
                  <a:moveTo>
                    <a:pt x="547" y="21035"/>
                  </a:moveTo>
                  <a:lnTo>
                    <a:pt x="547" y="21035"/>
                  </a:lnTo>
                  <a:lnTo>
                    <a:pt x="18592" y="13379"/>
                  </a:lnTo>
                  <a:cubicBezTo>
                    <a:pt x="20438" y="12696"/>
                    <a:pt x="21600" y="9141"/>
                    <a:pt x="21258" y="5450"/>
                  </a:cubicBezTo>
                  <a:cubicBezTo>
                    <a:pt x="20916" y="1759"/>
                    <a:pt x="19139" y="-565"/>
                    <a:pt x="17294" y="119"/>
                  </a:cubicBezTo>
                  <a:lnTo>
                    <a:pt x="0" y="7501"/>
                  </a:lnTo>
                </a:path>
              </a:pathLst>
            </a:custGeom>
            <a:solidFill>
              <a:schemeClr val="bg2">
                <a:lumMod val="2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" name="Freeform: Shape 40">
              <a:extLst>
                <a:ext uri="{FF2B5EF4-FFF2-40B4-BE49-F238E27FC236}">
                  <a16:creationId xmlns:a16="http://schemas.microsoft.com/office/drawing/2014/main" id="{0ACFC552-7B93-4856-AB6D-18835B1AD57D}"/>
                </a:ext>
              </a:extLst>
            </p:cNvPr>
            <p:cNvSpPr/>
            <p:nvPr/>
          </p:nvSpPr>
          <p:spPr>
            <a:xfrm>
              <a:off x="5350489" y="3335556"/>
              <a:ext cx="1215203" cy="1473462"/>
            </a:xfrm>
            <a:custGeom>
              <a:avLst/>
              <a:gdLst>
                <a:gd name="connsiteX0" fmla="*/ 195439 w 1215203"/>
                <a:gd name="connsiteY0" fmla="*/ 0 h 1473462"/>
                <a:gd name="connsiteX1" fmla="*/ 653000 w 1215203"/>
                <a:gd name="connsiteY1" fmla="*/ 238130 h 1473462"/>
                <a:gd name="connsiteX2" fmla="*/ 920506 w 1215203"/>
                <a:gd name="connsiteY2" fmla="*/ 165075 h 1473462"/>
                <a:gd name="connsiteX3" fmla="*/ 1185113 w 1215203"/>
                <a:gd name="connsiteY3" fmla="*/ 316263 h 1473462"/>
                <a:gd name="connsiteX4" fmla="*/ 1188259 w 1215203"/>
                <a:gd name="connsiteY4" fmla="*/ 410782 h 1473462"/>
                <a:gd name="connsiteX5" fmla="*/ 1141011 w 1215203"/>
                <a:gd name="connsiteY5" fmla="*/ 1021810 h 1473462"/>
                <a:gd name="connsiteX6" fmla="*/ 1117494 w 1215203"/>
                <a:gd name="connsiteY6" fmla="*/ 1102810 h 1473462"/>
                <a:gd name="connsiteX7" fmla="*/ 1099424 w 1215203"/>
                <a:gd name="connsiteY7" fmla="*/ 1125319 h 1473462"/>
                <a:gd name="connsiteX8" fmla="*/ 1200029 w 1215203"/>
                <a:gd name="connsiteY8" fmla="*/ 1294510 h 1473462"/>
                <a:gd name="connsiteX9" fmla="*/ 1155926 w 1215203"/>
                <a:gd name="connsiteY9" fmla="*/ 1458281 h 1473462"/>
                <a:gd name="connsiteX10" fmla="*/ 992141 w 1215203"/>
                <a:gd name="connsiteY10" fmla="*/ 1414185 h 1473462"/>
                <a:gd name="connsiteX11" fmla="*/ 869684 w 1215203"/>
                <a:gd name="connsiteY11" fmla="*/ 1205059 h 1473462"/>
                <a:gd name="connsiteX12" fmla="*/ 830071 w 1215203"/>
                <a:gd name="connsiteY12" fmla="*/ 1193561 h 1473462"/>
                <a:gd name="connsiteX13" fmla="*/ 715785 w 1215203"/>
                <a:gd name="connsiteY13" fmla="*/ 987150 h 1473462"/>
                <a:gd name="connsiteX14" fmla="*/ 741009 w 1215203"/>
                <a:gd name="connsiteY14" fmla="*/ 659575 h 1473462"/>
                <a:gd name="connsiteX15" fmla="*/ 363030 w 1215203"/>
                <a:gd name="connsiteY15" fmla="*/ 763555 h 1473462"/>
                <a:gd name="connsiteX16" fmla="*/ 198858 w 1215203"/>
                <a:gd name="connsiteY16" fmla="*/ 742284 h 1473462"/>
                <a:gd name="connsiteX17" fmla="*/ 177333 w 1215203"/>
                <a:gd name="connsiteY17" fmla="*/ 723573 h 1473462"/>
                <a:gd name="connsiteX18" fmla="*/ 163960 w 1215203"/>
                <a:gd name="connsiteY18" fmla="*/ 718147 h 1473462"/>
                <a:gd name="connsiteX19" fmla="*/ 34801 w 1215203"/>
                <a:gd name="connsiteY19" fmla="*/ 308678 h 147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5203" h="1473462">
                  <a:moveTo>
                    <a:pt x="195439" y="0"/>
                  </a:moveTo>
                  <a:lnTo>
                    <a:pt x="653000" y="238130"/>
                  </a:lnTo>
                  <a:lnTo>
                    <a:pt x="920506" y="165075"/>
                  </a:lnTo>
                  <a:cubicBezTo>
                    <a:pt x="1037078" y="133603"/>
                    <a:pt x="1153596" y="202872"/>
                    <a:pt x="1185113" y="316263"/>
                  </a:cubicBezTo>
                  <a:cubicBezTo>
                    <a:pt x="1191405" y="347786"/>
                    <a:pt x="1194551" y="379259"/>
                    <a:pt x="1188259" y="410782"/>
                  </a:cubicBezTo>
                  <a:lnTo>
                    <a:pt x="1141011" y="1021810"/>
                  </a:lnTo>
                  <a:cubicBezTo>
                    <a:pt x="1138652" y="1050942"/>
                    <a:pt x="1130386" y="1078303"/>
                    <a:pt x="1117494" y="1102810"/>
                  </a:cubicBezTo>
                  <a:lnTo>
                    <a:pt x="1099424" y="1125319"/>
                  </a:lnTo>
                  <a:lnTo>
                    <a:pt x="1200029" y="1294510"/>
                  </a:lnTo>
                  <a:cubicBezTo>
                    <a:pt x="1231527" y="1351194"/>
                    <a:pt x="1212632" y="1426798"/>
                    <a:pt x="1155926" y="1458281"/>
                  </a:cubicBezTo>
                  <a:cubicBezTo>
                    <a:pt x="1099241" y="1489789"/>
                    <a:pt x="1023640" y="1470894"/>
                    <a:pt x="992141" y="1414185"/>
                  </a:cubicBezTo>
                  <a:lnTo>
                    <a:pt x="869684" y="1205059"/>
                  </a:lnTo>
                  <a:lnTo>
                    <a:pt x="830071" y="1193561"/>
                  </a:lnTo>
                  <a:cubicBezTo>
                    <a:pt x="756550" y="1154884"/>
                    <a:pt x="708706" y="1074546"/>
                    <a:pt x="715785" y="987150"/>
                  </a:cubicBezTo>
                  <a:lnTo>
                    <a:pt x="741009" y="659575"/>
                  </a:lnTo>
                  <a:lnTo>
                    <a:pt x="363030" y="763555"/>
                  </a:lnTo>
                  <a:cubicBezTo>
                    <a:pt x="304771" y="779291"/>
                    <a:pt x="246498" y="769842"/>
                    <a:pt x="198858" y="742284"/>
                  </a:cubicBezTo>
                  <a:lnTo>
                    <a:pt x="177333" y="723573"/>
                  </a:lnTo>
                  <a:lnTo>
                    <a:pt x="163960" y="718147"/>
                  </a:lnTo>
                  <a:cubicBezTo>
                    <a:pt x="15928" y="642554"/>
                    <a:pt x="-43933" y="456691"/>
                    <a:pt x="34801" y="308678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7A158639-E999-4CC1-A8D0-23F18DA5782A}"/>
                </a:ext>
              </a:extLst>
            </p:cNvPr>
            <p:cNvSpPr/>
            <p:nvPr/>
          </p:nvSpPr>
          <p:spPr>
            <a:xfrm>
              <a:off x="5696959" y="2453653"/>
              <a:ext cx="489598" cy="66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9" h="20819" extrusionOk="0">
                  <a:moveTo>
                    <a:pt x="17093" y="1046"/>
                  </a:moveTo>
                  <a:lnTo>
                    <a:pt x="15391" y="353"/>
                  </a:lnTo>
                  <a:cubicBezTo>
                    <a:pt x="13427" y="-440"/>
                    <a:pt x="10940" y="154"/>
                    <a:pt x="10024" y="1641"/>
                  </a:cubicBezTo>
                  <a:lnTo>
                    <a:pt x="336" y="15512"/>
                  </a:lnTo>
                  <a:cubicBezTo>
                    <a:pt x="-449" y="16602"/>
                    <a:pt x="206" y="17989"/>
                    <a:pt x="1646" y="18485"/>
                  </a:cubicBezTo>
                  <a:lnTo>
                    <a:pt x="7013" y="20565"/>
                  </a:lnTo>
                  <a:cubicBezTo>
                    <a:pt x="8453" y="21160"/>
                    <a:pt x="10285" y="20665"/>
                    <a:pt x="10940" y="19575"/>
                  </a:cubicBezTo>
                  <a:lnTo>
                    <a:pt x="19711" y="6991"/>
                  </a:lnTo>
                  <a:cubicBezTo>
                    <a:pt x="21151" y="4910"/>
                    <a:pt x="20104" y="2136"/>
                    <a:pt x="17093" y="104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" name="Freeform: Shape 44">
              <a:extLst>
                <a:ext uri="{FF2B5EF4-FFF2-40B4-BE49-F238E27FC236}">
                  <a16:creationId xmlns:a16="http://schemas.microsoft.com/office/drawing/2014/main" id="{CBFCA104-9D04-40A4-8FE6-9B0E6319374F}"/>
                </a:ext>
              </a:extLst>
            </p:cNvPr>
            <p:cNvSpPr/>
            <p:nvPr/>
          </p:nvSpPr>
          <p:spPr>
            <a:xfrm>
              <a:off x="6799329" y="3556034"/>
              <a:ext cx="272924" cy="277977"/>
            </a:xfrm>
            <a:custGeom>
              <a:avLst/>
              <a:gdLst>
                <a:gd name="connsiteX0" fmla="*/ 186105 w 272924"/>
                <a:gd name="connsiteY0" fmla="*/ 337 h 277977"/>
                <a:gd name="connsiteX1" fmla="*/ 221936 w 272924"/>
                <a:gd name="connsiteY1" fmla="*/ 21595 h 277977"/>
                <a:gd name="connsiteX2" fmla="*/ 220658 w 272924"/>
                <a:gd name="connsiteY2" fmla="*/ 42365 h 277977"/>
                <a:gd name="connsiteX3" fmla="*/ 214284 w 272924"/>
                <a:gd name="connsiteY3" fmla="*/ 51320 h 277977"/>
                <a:gd name="connsiteX4" fmla="*/ 245370 w 272924"/>
                <a:gd name="connsiteY4" fmla="*/ 75162 h 277977"/>
                <a:gd name="connsiteX5" fmla="*/ 268747 w 272924"/>
                <a:gd name="connsiteY5" fmla="*/ 118520 h 277977"/>
                <a:gd name="connsiteX6" fmla="*/ 167959 w 272924"/>
                <a:gd name="connsiteY6" fmla="*/ 272845 h 277977"/>
                <a:gd name="connsiteX7" fmla="*/ 4177 w 272924"/>
                <a:gd name="connsiteY7" fmla="*/ 190957 h 277977"/>
                <a:gd name="connsiteX8" fmla="*/ 20319 w 272924"/>
                <a:gd name="connsiteY8" fmla="*/ 97258 h 277977"/>
                <a:gd name="connsiteX9" fmla="*/ 33595 w 272924"/>
                <a:gd name="connsiteY9" fmla="*/ 83673 h 277977"/>
                <a:gd name="connsiteX10" fmla="*/ 34235 w 272924"/>
                <a:gd name="connsiteY10" fmla="*/ 73274 h 277977"/>
                <a:gd name="connsiteX11" fmla="*/ 114848 w 272924"/>
                <a:gd name="connsiteY11" fmla="*/ 12149 h 277977"/>
                <a:gd name="connsiteX12" fmla="*/ 186105 w 272924"/>
                <a:gd name="connsiteY12" fmla="*/ 337 h 277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2924" h="277977">
                  <a:moveTo>
                    <a:pt x="186105" y="337"/>
                  </a:moveTo>
                  <a:cubicBezTo>
                    <a:pt x="205397" y="1912"/>
                    <a:pt x="218784" y="8998"/>
                    <a:pt x="221936" y="21595"/>
                  </a:cubicBezTo>
                  <a:cubicBezTo>
                    <a:pt x="224299" y="27895"/>
                    <a:pt x="223709" y="34982"/>
                    <a:pt x="220658" y="42365"/>
                  </a:cubicBezTo>
                  <a:lnTo>
                    <a:pt x="214284" y="51320"/>
                  </a:lnTo>
                  <a:lnTo>
                    <a:pt x="245370" y="75162"/>
                  </a:lnTo>
                  <a:cubicBezTo>
                    <a:pt x="255951" y="87416"/>
                    <a:pt x="264022" y="101984"/>
                    <a:pt x="268747" y="118520"/>
                  </a:cubicBezTo>
                  <a:cubicBezTo>
                    <a:pt x="287645" y="184665"/>
                    <a:pt x="240400" y="250797"/>
                    <a:pt x="167959" y="272845"/>
                  </a:cubicBezTo>
                  <a:cubicBezTo>
                    <a:pt x="95517" y="291747"/>
                    <a:pt x="23075" y="257102"/>
                    <a:pt x="4177" y="190957"/>
                  </a:cubicBezTo>
                  <a:cubicBezTo>
                    <a:pt x="-5272" y="157885"/>
                    <a:pt x="1815" y="124816"/>
                    <a:pt x="20319" y="97258"/>
                  </a:cubicBezTo>
                  <a:lnTo>
                    <a:pt x="33595" y="83673"/>
                  </a:lnTo>
                  <a:lnTo>
                    <a:pt x="34235" y="73274"/>
                  </a:lnTo>
                  <a:cubicBezTo>
                    <a:pt x="43387" y="51127"/>
                    <a:pt x="74687" y="26323"/>
                    <a:pt x="114848" y="12149"/>
                  </a:cubicBezTo>
                  <a:cubicBezTo>
                    <a:pt x="141618" y="2699"/>
                    <a:pt x="166814" y="-1238"/>
                    <a:pt x="186105" y="337"/>
                  </a:cubicBezTo>
                  <a:close/>
                </a:path>
              </a:pathLst>
            </a:custGeom>
            <a:solidFill>
              <a:srgbClr val="F7BA8D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D46CA598-6E7D-46A6-B113-2A1FF1368646}"/>
                </a:ext>
              </a:extLst>
            </p:cNvPr>
            <p:cNvSpPr/>
            <p:nvPr/>
          </p:nvSpPr>
          <p:spPr>
            <a:xfrm>
              <a:off x="6547363" y="3398549"/>
              <a:ext cx="388320" cy="372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4" h="20605" extrusionOk="0">
                  <a:moveTo>
                    <a:pt x="0" y="12542"/>
                  </a:moveTo>
                  <a:lnTo>
                    <a:pt x="9042" y="19161"/>
                  </a:lnTo>
                  <a:cubicBezTo>
                    <a:pt x="12223" y="21600"/>
                    <a:pt x="16912" y="20903"/>
                    <a:pt x="19256" y="17419"/>
                  </a:cubicBezTo>
                  <a:cubicBezTo>
                    <a:pt x="21600" y="13935"/>
                    <a:pt x="20930" y="9232"/>
                    <a:pt x="17581" y="6794"/>
                  </a:cubicBezTo>
                  <a:lnTo>
                    <a:pt x="8539" y="0"/>
                  </a:lnTo>
                  <a:lnTo>
                    <a:pt x="0" y="12542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" name="Freeform: Shape 42">
              <a:extLst>
                <a:ext uri="{FF2B5EF4-FFF2-40B4-BE49-F238E27FC236}">
                  <a16:creationId xmlns:a16="http://schemas.microsoft.com/office/drawing/2014/main" id="{4C6154DF-40E2-4A96-8230-4F857FE6C8D9}"/>
                </a:ext>
              </a:extLst>
            </p:cNvPr>
            <p:cNvSpPr/>
            <p:nvPr/>
          </p:nvSpPr>
          <p:spPr>
            <a:xfrm>
              <a:off x="5350493" y="2516646"/>
              <a:ext cx="1547416" cy="1274466"/>
            </a:xfrm>
            <a:custGeom>
              <a:avLst/>
              <a:gdLst>
                <a:gd name="connsiteX0" fmla="*/ 643512 w 1547416"/>
                <a:gd name="connsiteY0" fmla="*/ 617 h 1274466"/>
                <a:gd name="connsiteX1" fmla="*/ 714780 w 1547416"/>
                <a:gd name="connsiteY1" fmla="*/ 21081 h 1274466"/>
                <a:gd name="connsiteX2" fmla="*/ 796650 w 1547416"/>
                <a:gd name="connsiteY2" fmla="*/ 62016 h 1274466"/>
                <a:gd name="connsiteX3" fmla="*/ 941941 w 1547416"/>
                <a:gd name="connsiteY3" fmla="*/ 329990 h 1274466"/>
                <a:gd name="connsiteX4" fmla="*/ 932800 w 1547416"/>
                <a:gd name="connsiteY4" fmla="*/ 371466 h 1274466"/>
                <a:gd name="connsiteX5" fmla="*/ 1100044 w 1547416"/>
                <a:gd name="connsiteY5" fmla="*/ 662290 h 1274466"/>
                <a:gd name="connsiteX6" fmla="*/ 1478036 w 1547416"/>
                <a:gd name="connsiteY6" fmla="*/ 929998 h 1274466"/>
                <a:gd name="connsiteX7" fmla="*/ 1515825 w 1547416"/>
                <a:gd name="connsiteY7" fmla="*/ 1169354 h 1274466"/>
                <a:gd name="connsiteX8" fmla="*/ 1276427 w 1547416"/>
                <a:gd name="connsiteY8" fmla="*/ 1210306 h 1274466"/>
                <a:gd name="connsiteX9" fmla="*/ 870131 w 1547416"/>
                <a:gd name="connsiteY9" fmla="*/ 920547 h 1274466"/>
                <a:gd name="connsiteX10" fmla="*/ 819729 w 1547416"/>
                <a:gd name="connsiteY10" fmla="*/ 866995 h 1274466"/>
                <a:gd name="connsiteX11" fmla="*/ 746931 w 1547416"/>
                <a:gd name="connsiteY11" fmla="*/ 738618 h 1274466"/>
                <a:gd name="connsiteX12" fmla="*/ 503733 w 1547416"/>
                <a:gd name="connsiteY12" fmla="*/ 1202228 h 1274466"/>
                <a:gd name="connsiteX13" fmla="*/ 321062 w 1547416"/>
                <a:gd name="connsiteY13" fmla="*/ 1258927 h 1274466"/>
                <a:gd name="connsiteX14" fmla="*/ 72243 w 1547416"/>
                <a:gd name="connsiteY14" fmla="*/ 1129766 h 1274466"/>
                <a:gd name="connsiteX15" fmla="*/ 15539 w 1547416"/>
                <a:gd name="connsiteY15" fmla="*/ 947083 h 1274466"/>
                <a:gd name="connsiteX16" fmla="*/ 462798 w 1547416"/>
                <a:gd name="connsiteY16" fmla="*/ 99836 h 1274466"/>
                <a:gd name="connsiteX17" fmla="*/ 643512 w 1547416"/>
                <a:gd name="connsiteY17" fmla="*/ 617 h 1274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7416" h="1274466">
                  <a:moveTo>
                    <a:pt x="643512" y="617"/>
                  </a:moveTo>
                  <a:cubicBezTo>
                    <a:pt x="667726" y="2583"/>
                    <a:pt x="691941" y="9273"/>
                    <a:pt x="714780" y="21081"/>
                  </a:cubicBezTo>
                  <a:lnTo>
                    <a:pt x="796650" y="62016"/>
                  </a:lnTo>
                  <a:cubicBezTo>
                    <a:pt x="898242" y="116363"/>
                    <a:pt x="953757" y="223842"/>
                    <a:pt x="941941" y="329990"/>
                  </a:cubicBezTo>
                  <a:lnTo>
                    <a:pt x="932800" y="371466"/>
                  </a:lnTo>
                  <a:lnTo>
                    <a:pt x="1100044" y="662290"/>
                  </a:lnTo>
                  <a:lnTo>
                    <a:pt x="1478036" y="929998"/>
                  </a:lnTo>
                  <a:cubicBezTo>
                    <a:pt x="1553614" y="986701"/>
                    <a:pt x="1569355" y="1093751"/>
                    <a:pt x="1515825" y="1169354"/>
                  </a:cubicBezTo>
                  <a:cubicBezTo>
                    <a:pt x="1459116" y="1248108"/>
                    <a:pt x="1352055" y="1263859"/>
                    <a:pt x="1276427" y="1210306"/>
                  </a:cubicBezTo>
                  <a:lnTo>
                    <a:pt x="870131" y="920547"/>
                  </a:lnTo>
                  <a:cubicBezTo>
                    <a:pt x="848083" y="907947"/>
                    <a:pt x="832342" y="889046"/>
                    <a:pt x="819729" y="866995"/>
                  </a:cubicBezTo>
                  <a:lnTo>
                    <a:pt x="746931" y="738618"/>
                  </a:lnTo>
                  <a:lnTo>
                    <a:pt x="503733" y="1202228"/>
                  </a:lnTo>
                  <a:cubicBezTo>
                    <a:pt x="469078" y="1268397"/>
                    <a:pt x="387209" y="1293570"/>
                    <a:pt x="321062" y="1258927"/>
                  </a:cubicBezTo>
                  <a:lnTo>
                    <a:pt x="72243" y="1129766"/>
                  </a:lnTo>
                  <a:cubicBezTo>
                    <a:pt x="6096" y="1095123"/>
                    <a:pt x="-19116" y="1013252"/>
                    <a:pt x="15539" y="947083"/>
                  </a:cubicBezTo>
                  <a:lnTo>
                    <a:pt x="462798" y="99836"/>
                  </a:lnTo>
                  <a:cubicBezTo>
                    <a:pt x="498244" y="31330"/>
                    <a:pt x="570872" y="-5283"/>
                    <a:pt x="643512" y="617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B20EC673-FCAC-4587-9A74-7E6E632D986E}"/>
                </a:ext>
              </a:extLst>
            </p:cNvPr>
            <p:cNvSpPr/>
            <p:nvPr/>
          </p:nvSpPr>
          <p:spPr>
            <a:xfrm>
              <a:off x="6106411" y="4343447"/>
              <a:ext cx="218727" cy="247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8" h="20663" extrusionOk="0">
                  <a:moveTo>
                    <a:pt x="9896" y="0"/>
                  </a:moveTo>
                  <a:lnTo>
                    <a:pt x="3682" y="3424"/>
                  </a:lnTo>
                  <a:cubicBezTo>
                    <a:pt x="132" y="5268"/>
                    <a:pt x="-1052" y="9220"/>
                    <a:pt x="1019" y="12380"/>
                  </a:cubicBezTo>
                  <a:lnTo>
                    <a:pt x="4274" y="17385"/>
                  </a:lnTo>
                  <a:cubicBezTo>
                    <a:pt x="6345" y="20546"/>
                    <a:pt x="10783" y="21600"/>
                    <a:pt x="14334" y="19756"/>
                  </a:cubicBezTo>
                  <a:lnTo>
                    <a:pt x="20548" y="16332"/>
                  </a:lnTo>
                  <a:lnTo>
                    <a:pt x="9896" y="0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" name="Freeform: Shape 49">
              <a:extLst>
                <a:ext uri="{FF2B5EF4-FFF2-40B4-BE49-F238E27FC236}">
                  <a16:creationId xmlns:a16="http://schemas.microsoft.com/office/drawing/2014/main" id="{C94934DC-5B28-4F42-A6D2-D42AA9484F73}"/>
                </a:ext>
              </a:extLst>
            </p:cNvPr>
            <p:cNvSpPr/>
            <p:nvPr/>
          </p:nvSpPr>
          <p:spPr>
            <a:xfrm>
              <a:off x="5917432" y="1886711"/>
              <a:ext cx="442633" cy="455578"/>
            </a:xfrm>
            <a:custGeom>
              <a:avLst/>
              <a:gdLst>
                <a:gd name="connsiteX0" fmla="*/ 418911 w 442633"/>
                <a:gd name="connsiteY0" fmla="*/ 251975 h 455578"/>
                <a:gd name="connsiteX1" fmla="*/ 428361 w 442633"/>
                <a:gd name="connsiteY1" fmla="*/ 289772 h 455578"/>
                <a:gd name="connsiteX2" fmla="*/ 412611 w 442633"/>
                <a:gd name="connsiteY2" fmla="*/ 314969 h 455578"/>
                <a:gd name="connsiteX3" fmla="*/ 387410 w 442633"/>
                <a:gd name="connsiteY3" fmla="*/ 299223 h 455578"/>
                <a:gd name="connsiteX4" fmla="*/ 377959 w 442633"/>
                <a:gd name="connsiteY4" fmla="*/ 264573 h 455578"/>
                <a:gd name="connsiteX5" fmla="*/ 426048 w 442633"/>
                <a:gd name="connsiteY5" fmla="*/ 220481 h 455578"/>
                <a:gd name="connsiteX6" fmla="*/ 441796 w 442633"/>
                <a:gd name="connsiteY6" fmla="*/ 229930 h 455578"/>
                <a:gd name="connsiteX7" fmla="*/ 432347 w 442633"/>
                <a:gd name="connsiteY7" fmla="*/ 245678 h 455578"/>
                <a:gd name="connsiteX8" fmla="*/ 363053 w 442633"/>
                <a:gd name="connsiteY8" fmla="*/ 264576 h 455578"/>
                <a:gd name="connsiteX9" fmla="*/ 347305 w 442633"/>
                <a:gd name="connsiteY9" fmla="*/ 255127 h 455578"/>
                <a:gd name="connsiteX10" fmla="*/ 356754 w 442633"/>
                <a:gd name="connsiteY10" fmla="*/ 239379 h 455578"/>
                <a:gd name="connsiteX11" fmla="*/ 359943 w 442633"/>
                <a:gd name="connsiteY11" fmla="*/ 792 h 455578"/>
                <a:gd name="connsiteX12" fmla="*/ 421079 w 442633"/>
                <a:gd name="connsiteY12" fmla="*/ 55713 h 455578"/>
                <a:gd name="connsiteX13" fmla="*/ 367529 w 442633"/>
                <a:gd name="connsiteY13" fmla="*/ 147054 h 455578"/>
                <a:gd name="connsiteX14" fmla="*/ 204478 w 442633"/>
                <a:gd name="connsiteY14" fmla="*/ 191528 h 455578"/>
                <a:gd name="connsiteX15" fmla="*/ 249707 w 442633"/>
                <a:gd name="connsiteY15" fmla="*/ 273610 h 455578"/>
                <a:gd name="connsiteX16" fmla="*/ 264585 w 442633"/>
                <a:gd name="connsiteY16" fmla="*/ 287006 h 455578"/>
                <a:gd name="connsiteX17" fmla="*/ 282894 w 442633"/>
                <a:gd name="connsiteY17" fmla="*/ 316779 h 455578"/>
                <a:gd name="connsiteX18" fmla="*/ 283337 w 442633"/>
                <a:gd name="connsiteY18" fmla="*/ 398725 h 455578"/>
                <a:gd name="connsiteX19" fmla="*/ 273848 w 442633"/>
                <a:gd name="connsiteY19" fmla="*/ 404882 h 455578"/>
                <a:gd name="connsiteX20" fmla="*/ 257031 w 442633"/>
                <a:gd name="connsiteY20" fmla="*/ 428755 h 455578"/>
                <a:gd name="connsiteX21" fmla="*/ 217217 w 442633"/>
                <a:gd name="connsiteY21" fmla="*/ 450409 h 455578"/>
                <a:gd name="connsiteX22" fmla="*/ 40841 w 442633"/>
                <a:gd name="connsiteY22" fmla="*/ 374822 h 455578"/>
                <a:gd name="connsiteX23" fmla="*/ 15638 w 442633"/>
                <a:gd name="connsiteY23" fmla="*/ 327572 h 455578"/>
                <a:gd name="connsiteX24" fmla="*/ 5795 w 442633"/>
                <a:gd name="connsiteY24" fmla="*/ 244106 h 455578"/>
                <a:gd name="connsiteX25" fmla="*/ 17433 w 442633"/>
                <a:gd name="connsiteY25" fmla="*/ 227584 h 455578"/>
                <a:gd name="connsiteX26" fmla="*/ 2168 w 442633"/>
                <a:gd name="connsiteY26" fmla="*/ 169103 h 455578"/>
                <a:gd name="connsiteX27" fmla="*/ 55718 w 442633"/>
                <a:gd name="connsiteY27" fmla="*/ 77762 h 455578"/>
                <a:gd name="connsiteX28" fmla="*/ 329728 w 442633"/>
                <a:gd name="connsiteY28" fmla="*/ 2169 h 455578"/>
                <a:gd name="connsiteX29" fmla="*/ 359943 w 442633"/>
                <a:gd name="connsiteY29" fmla="*/ 792 h 45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42633" h="455578">
                  <a:moveTo>
                    <a:pt x="418911" y="251975"/>
                  </a:moveTo>
                  <a:lnTo>
                    <a:pt x="428361" y="289772"/>
                  </a:lnTo>
                  <a:cubicBezTo>
                    <a:pt x="431510" y="299223"/>
                    <a:pt x="425213" y="311821"/>
                    <a:pt x="412611" y="314969"/>
                  </a:cubicBezTo>
                  <a:cubicBezTo>
                    <a:pt x="403160" y="318120"/>
                    <a:pt x="390559" y="311821"/>
                    <a:pt x="387410" y="299223"/>
                  </a:cubicBezTo>
                  <a:lnTo>
                    <a:pt x="377959" y="264573"/>
                  </a:lnTo>
                  <a:close/>
                  <a:moveTo>
                    <a:pt x="426048" y="220481"/>
                  </a:moveTo>
                  <a:cubicBezTo>
                    <a:pt x="432352" y="220481"/>
                    <a:pt x="438646" y="223631"/>
                    <a:pt x="441796" y="229930"/>
                  </a:cubicBezTo>
                  <a:cubicBezTo>
                    <a:pt x="444946" y="236229"/>
                    <a:pt x="438642" y="242529"/>
                    <a:pt x="432347" y="245678"/>
                  </a:cubicBezTo>
                  <a:lnTo>
                    <a:pt x="363053" y="264576"/>
                  </a:lnTo>
                  <a:cubicBezTo>
                    <a:pt x="356754" y="267726"/>
                    <a:pt x="350454" y="261427"/>
                    <a:pt x="347305" y="255127"/>
                  </a:cubicBezTo>
                  <a:cubicBezTo>
                    <a:pt x="344155" y="248828"/>
                    <a:pt x="350459" y="242529"/>
                    <a:pt x="356754" y="239379"/>
                  </a:cubicBezTo>
                  <a:close/>
                  <a:moveTo>
                    <a:pt x="359943" y="792"/>
                  </a:moveTo>
                  <a:cubicBezTo>
                    <a:pt x="389175" y="4928"/>
                    <a:pt x="413980" y="25007"/>
                    <a:pt x="421079" y="55713"/>
                  </a:cubicBezTo>
                  <a:cubicBezTo>
                    <a:pt x="430524" y="93510"/>
                    <a:pt x="408471" y="137608"/>
                    <a:pt x="367529" y="147054"/>
                  </a:cubicBezTo>
                  <a:lnTo>
                    <a:pt x="204478" y="191528"/>
                  </a:lnTo>
                  <a:lnTo>
                    <a:pt x="249707" y="273610"/>
                  </a:lnTo>
                  <a:lnTo>
                    <a:pt x="264585" y="287006"/>
                  </a:lnTo>
                  <a:cubicBezTo>
                    <a:pt x="271869" y="295716"/>
                    <a:pt x="278169" y="305756"/>
                    <a:pt x="282894" y="316779"/>
                  </a:cubicBezTo>
                  <a:cubicBezTo>
                    <a:pt x="299430" y="349851"/>
                    <a:pt x="298249" y="381155"/>
                    <a:pt x="283337" y="398725"/>
                  </a:cubicBezTo>
                  <a:lnTo>
                    <a:pt x="273848" y="404882"/>
                  </a:lnTo>
                  <a:lnTo>
                    <a:pt x="257031" y="428755"/>
                  </a:lnTo>
                  <a:cubicBezTo>
                    <a:pt x="246352" y="438204"/>
                    <a:pt x="232965" y="445685"/>
                    <a:pt x="217217" y="450409"/>
                  </a:cubicBezTo>
                  <a:cubicBezTo>
                    <a:pt x="154225" y="469306"/>
                    <a:pt x="75477" y="434659"/>
                    <a:pt x="40841" y="374822"/>
                  </a:cubicBezTo>
                  <a:lnTo>
                    <a:pt x="15638" y="327572"/>
                  </a:lnTo>
                  <a:cubicBezTo>
                    <a:pt x="-1687" y="299227"/>
                    <a:pt x="-4049" y="269304"/>
                    <a:pt x="5795" y="244106"/>
                  </a:cubicBezTo>
                  <a:lnTo>
                    <a:pt x="17433" y="227584"/>
                  </a:lnTo>
                  <a:lnTo>
                    <a:pt x="2168" y="169103"/>
                  </a:lnTo>
                  <a:cubicBezTo>
                    <a:pt x="-7277" y="131307"/>
                    <a:pt x="14775" y="87208"/>
                    <a:pt x="55718" y="77762"/>
                  </a:cubicBezTo>
                  <a:lnTo>
                    <a:pt x="329728" y="2169"/>
                  </a:lnTo>
                  <a:cubicBezTo>
                    <a:pt x="339963" y="-193"/>
                    <a:pt x="350199" y="-586"/>
                    <a:pt x="359943" y="792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" name="Freeform: Shape 50">
              <a:extLst>
                <a:ext uri="{FF2B5EF4-FFF2-40B4-BE49-F238E27FC236}">
                  <a16:creationId xmlns:a16="http://schemas.microsoft.com/office/drawing/2014/main" id="{84C765A3-E5B3-4807-B87F-94D154B7EC18}"/>
                </a:ext>
              </a:extLst>
            </p:cNvPr>
            <p:cNvSpPr/>
            <p:nvPr/>
          </p:nvSpPr>
          <p:spPr>
            <a:xfrm>
              <a:off x="4984537" y="4023196"/>
              <a:ext cx="874147" cy="803587"/>
            </a:xfrm>
            <a:custGeom>
              <a:avLst/>
              <a:gdLst>
                <a:gd name="connsiteX0" fmla="*/ 100116 w 874147"/>
                <a:gd name="connsiteY0" fmla="*/ 109778 h 803587"/>
                <a:gd name="connsiteX1" fmla="*/ 471277 w 874147"/>
                <a:gd name="connsiteY1" fmla="*/ 776623 h 803587"/>
                <a:gd name="connsiteX2" fmla="*/ 372699 w 874147"/>
                <a:gd name="connsiteY2" fmla="*/ 803587 h 803587"/>
                <a:gd name="connsiteX3" fmla="*/ 0 w 874147"/>
                <a:gd name="connsiteY3" fmla="*/ 137163 h 803587"/>
                <a:gd name="connsiteX4" fmla="*/ 305617 w 874147"/>
                <a:gd name="connsiteY4" fmla="*/ 53566 h 803587"/>
                <a:gd name="connsiteX5" fmla="*/ 676778 w 874147"/>
                <a:gd name="connsiteY5" fmla="*/ 720411 h 803587"/>
                <a:gd name="connsiteX6" fmla="*/ 578211 w 874147"/>
                <a:gd name="connsiteY6" fmla="*/ 747372 h 803587"/>
                <a:gd name="connsiteX7" fmla="*/ 347298 w 874147"/>
                <a:gd name="connsiteY7" fmla="*/ 333006 h 803587"/>
                <a:gd name="connsiteX8" fmla="*/ 207047 w 874147"/>
                <a:gd name="connsiteY8" fmla="*/ 80528 h 803587"/>
                <a:gd name="connsiteX9" fmla="*/ 501448 w 874147"/>
                <a:gd name="connsiteY9" fmla="*/ 0 h 803587"/>
                <a:gd name="connsiteX10" fmla="*/ 874147 w 874147"/>
                <a:gd name="connsiteY10" fmla="*/ 666425 h 803587"/>
                <a:gd name="connsiteX11" fmla="*/ 775596 w 874147"/>
                <a:gd name="connsiteY11" fmla="*/ 693382 h 803587"/>
                <a:gd name="connsiteX12" fmla="*/ 544465 w 874147"/>
                <a:gd name="connsiteY12" fmla="*/ 278596 h 803587"/>
                <a:gd name="connsiteX13" fmla="*/ 405636 w 874147"/>
                <a:gd name="connsiteY13" fmla="*/ 26208 h 80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4147" h="803587">
                  <a:moveTo>
                    <a:pt x="100116" y="109778"/>
                  </a:moveTo>
                  <a:lnTo>
                    <a:pt x="471277" y="776623"/>
                  </a:lnTo>
                  <a:lnTo>
                    <a:pt x="372699" y="803587"/>
                  </a:lnTo>
                  <a:lnTo>
                    <a:pt x="0" y="137163"/>
                  </a:lnTo>
                  <a:close/>
                  <a:moveTo>
                    <a:pt x="305617" y="53566"/>
                  </a:moveTo>
                  <a:lnTo>
                    <a:pt x="676778" y="720411"/>
                  </a:lnTo>
                  <a:lnTo>
                    <a:pt x="578211" y="747372"/>
                  </a:lnTo>
                  <a:lnTo>
                    <a:pt x="347298" y="333006"/>
                  </a:lnTo>
                  <a:lnTo>
                    <a:pt x="207047" y="80528"/>
                  </a:lnTo>
                  <a:close/>
                  <a:moveTo>
                    <a:pt x="501448" y="0"/>
                  </a:moveTo>
                  <a:lnTo>
                    <a:pt x="874147" y="666425"/>
                  </a:lnTo>
                  <a:lnTo>
                    <a:pt x="775596" y="693382"/>
                  </a:lnTo>
                  <a:lnTo>
                    <a:pt x="544465" y="278596"/>
                  </a:lnTo>
                  <a:lnTo>
                    <a:pt x="405636" y="26208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42" name="圖片 4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382" y="3913235"/>
            <a:ext cx="751099" cy="751099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435" y="1857726"/>
            <a:ext cx="743744" cy="743744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48" y="3866836"/>
            <a:ext cx="902178" cy="902178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43" y="1824234"/>
            <a:ext cx="688111" cy="68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7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 bwMode="auto">
          <a:xfrm flipH="1" flipV="1">
            <a:off x="1306286" y="1335500"/>
            <a:ext cx="9514114" cy="49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3"/>
          <p:cNvGrpSpPr>
            <a:grpSpLocks/>
          </p:cNvGrpSpPr>
          <p:nvPr/>
        </p:nvGrpSpPr>
        <p:grpSpPr bwMode="auto">
          <a:xfrm>
            <a:off x="1480458" y="1829745"/>
            <a:ext cx="2231570" cy="2457960"/>
            <a:chOff x="692766" y="2524261"/>
            <a:chExt cx="1514792" cy="1754492"/>
          </a:xfrm>
        </p:grpSpPr>
        <p:sp>
          <p:nvSpPr>
            <p:cNvPr id="6" name="椭圆 44"/>
            <p:cNvSpPr>
              <a:spLocks noChangeArrowheads="1"/>
            </p:cNvSpPr>
            <p:nvPr/>
          </p:nvSpPr>
          <p:spPr bwMode="auto">
            <a:xfrm>
              <a:off x="892662" y="2524261"/>
              <a:ext cx="1065140" cy="10650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 anchor="ctr"/>
            <a:lstStyle/>
            <a:p>
              <a:pPr algn="ctr" eaLnBrk="0" hangingPunct="0">
                <a:defRPr/>
              </a:pPr>
              <a:endParaRPr lang="zh-CN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宋体" pitchFamily="2" charset="-122"/>
              </a:endParaRPr>
            </a:p>
          </p:txBody>
        </p: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1289114" y="2862757"/>
              <a:ext cx="255543" cy="388149"/>
              <a:chOff x="0" y="0"/>
              <a:chExt cx="293688" cy="446088"/>
            </a:xfrm>
          </p:grpSpPr>
          <p:sp>
            <p:nvSpPr>
              <p:cNvPr id="9" name="Freeform 1016"/>
              <p:cNvSpPr>
                <a:spLocks noChangeArrowheads="1"/>
              </p:cNvSpPr>
              <p:nvPr/>
            </p:nvSpPr>
            <p:spPr bwMode="auto">
              <a:xfrm>
                <a:off x="455" y="-461"/>
                <a:ext cx="293719" cy="353901"/>
              </a:xfrm>
              <a:custGeom>
                <a:avLst/>
                <a:gdLst>
                  <a:gd name="T0" fmla="*/ 50 w 50"/>
                  <a:gd name="T1" fmla="*/ 23 h 60"/>
                  <a:gd name="T2" fmla="*/ 25 w 50"/>
                  <a:gd name="T3" fmla="*/ 0 h 60"/>
                  <a:gd name="T4" fmla="*/ 0 w 50"/>
                  <a:gd name="T5" fmla="*/ 23 h 60"/>
                  <a:gd name="T6" fmla="*/ 2 w 50"/>
                  <a:gd name="T7" fmla="*/ 32 h 60"/>
                  <a:gd name="T8" fmla="*/ 2 w 50"/>
                  <a:gd name="T9" fmla="*/ 32 h 60"/>
                  <a:gd name="T10" fmla="*/ 5 w 50"/>
                  <a:gd name="T11" fmla="*/ 36 h 60"/>
                  <a:gd name="T12" fmla="*/ 13 w 50"/>
                  <a:gd name="T13" fmla="*/ 58 h 60"/>
                  <a:gd name="T14" fmla="*/ 17 w 50"/>
                  <a:gd name="T15" fmla="*/ 60 h 60"/>
                  <a:gd name="T16" fmla="*/ 33 w 50"/>
                  <a:gd name="T17" fmla="*/ 60 h 60"/>
                  <a:gd name="T18" fmla="*/ 37 w 50"/>
                  <a:gd name="T19" fmla="*/ 58 h 60"/>
                  <a:gd name="T20" fmla="*/ 45 w 50"/>
                  <a:gd name="T21" fmla="*/ 36 h 60"/>
                  <a:gd name="T22" fmla="*/ 48 w 50"/>
                  <a:gd name="T23" fmla="*/ 32 h 60"/>
                  <a:gd name="T24" fmla="*/ 48 w 50"/>
                  <a:gd name="T25" fmla="*/ 32 h 60"/>
                  <a:gd name="T26" fmla="*/ 48 w 50"/>
                  <a:gd name="T27" fmla="*/ 32 h 60"/>
                  <a:gd name="T28" fmla="*/ 50 w 50"/>
                  <a:gd name="T29" fmla="*/ 23 h 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0"/>
                  <a:gd name="T46" fmla="*/ 0 h 60"/>
                  <a:gd name="T47" fmla="*/ 50 w 50"/>
                  <a:gd name="T48" fmla="*/ 60 h 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0" h="60">
                    <a:moveTo>
                      <a:pt x="50" y="23"/>
                    </a:moveTo>
                    <a:cubicBezTo>
                      <a:pt x="50" y="10"/>
                      <a:pt x="39" y="0"/>
                      <a:pt x="25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26"/>
                      <a:pt x="1" y="29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3" y="33"/>
                      <a:pt x="4" y="35"/>
                      <a:pt x="5" y="36"/>
                    </a:cubicBezTo>
                    <a:cubicBezTo>
                      <a:pt x="9" y="43"/>
                      <a:pt x="13" y="55"/>
                      <a:pt x="13" y="58"/>
                    </a:cubicBezTo>
                    <a:cubicBezTo>
                      <a:pt x="13" y="59"/>
                      <a:pt x="15" y="60"/>
                      <a:pt x="17" y="60"/>
                    </a:cubicBezTo>
                    <a:cubicBezTo>
                      <a:pt x="33" y="60"/>
                      <a:pt x="33" y="60"/>
                      <a:pt x="33" y="60"/>
                    </a:cubicBezTo>
                    <a:cubicBezTo>
                      <a:pt x="35" y="60"/>
                      <a:pt x="37" y="59"/>
                      <a:pt x="37" y="58"/>
                    </a:cubicBezTo>
                    <a:cubicBezTo>
                      <a:pt x="37" y="55"/>
                      <a:pt x="41" y="43"/>
                      <a:pt x="45" y="36"/>
                    </a:cubicBezTo>
                    <a:cubicBezTo>
                      <a:pt x="46" y="35"/>
                      <a:pt x="47" y="33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9" y="29"/>
                      <a:pt x="50" y="26"/>
                      <a:pt x="50" y="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zh-CN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宋体" pitchFamily="2" charset="-122"/>
                </a:endParaRPr>
              </a:p>
            </p:txBody>
          </p:sp>
          <p:sp>
            <p:nvSpPr>
              <p:cNvPr id="10" name="Freeform 1017"/>
              <p:cNvSpPr>
                <a:spLocks noChangeArrowheads="1"/>
              </p:cNvSpPr>
              <p:nvPr/>
            </p:nvSpPr>
            <p:spPr bwMode="auto">
              <a:xfrm>
                <a:off x="77078" y="377154"/>
                <a:ext cx="140474" cy="21891"/>
              </a:xfrm>
              <a:custGeom>
                <a:avLst/>
                <a:gdLst>
                  <a:gd name="T0" fmla="*/ 24 w 24"/>
                  <a:gd name="T1" fmla="*/ 2 h 4"/>
                  <a:gd name="T2" fmla="*/ 21 w 24"/>
                  <a:gd name="T3" fmla="*/ 0 h 4"/>
                  <a:gd name="T4" fmla="*/ 3 w 24"/>
                  <a:gd name="T5" fmla="*/ 0 h 4"/>
                  <a:gd name="T6" fmla="*/ 0 w 24"/>
                  <a:gd name="T7" fmla="*/ 2 h 4"/>
                  <a:gd name="T8" fmla="*/ 0 w 24"/>
                  <a:gd name="T9" fmla="*/ 2 h 4"/>
                  <a:gd name="T10" fmla="*/ 3 w 24"/>
                  <a:gd name="T11" fmla="*/ 4 h 4"/>
                  <a:gd name="T12" fmla="*/ 21 w 24"/>
                  <a:gd name="T13" fmla="*/ 4 h 4"/>
                  <a:gd name="T14" fmla="*/ 24 w 24"/>
                  <a:gd name="T15" fmla="*/ 2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4"/>
                  <a:gd name="T26" fmla="*/ 24 w 24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4">
                    <a:moveTo>
                      <a:pt x="24" y="2"/>
                    </a:moveTo>
                    <a:cubicBezTo>
                      <a:pt x="24" y="1"/>
                      <a:pt x="22" y="0"/>
                      <a:pt x="2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2" y="4"/>
                      <a:pt x="24" y="3"/>
                      <a:pt x="2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zh-CN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宋体" pitchFamily="2" charset="-122"/>
                </a:endParaRPr>
              </a:p>
            </p:txBody>
          </p:sp>
          <p:sp>
            <p:nvSpPr>
              <p:cNvPr id="11" name="Freeform 1018"/>
              <p:cNvSpPr>
                <a:spLocks noChangeArrowheads="1"/>
              </p:cNvSpPr>
              <p:nvPr/>
            </p:nvSpPr>
            <p:spPr bwMode="auto">
              <a:xfrm>
                <a:off x="77078" y="415464"/>
                <a:ext cx="140474" cy="31011"/>
              </a:xfrm>
              <a:custGeom>
                <a:avLst/>
                <a:gdLst>
                  <a:gd name="T0" fmla="*/ 24 w 24"/>
                  <a:gd name="T1" fmla="*/ 2 h 5"/>
                  <a:gd name="T2" fmla="*/ 21 w 24"/>
                  <a:gd name="T3" fmla="*/ 0 h 5"/>
                  <a:gd name="T4" fmla="*/ 3 w 24"/>
                  <a:gd name="T5" fmla="*/ 0 h 5"/>
                  <a:gd name="T6" fmla="*/ 0 w 24"/>
                  <a:gd name="T7" fmla="*/ 2 h 5"/>
                  <a:gd name="T8" fmla="*/ 0 w 24"/>
                  <a:gd name="T9" fmla="*/ 2 h 5"/>
                  <a:gd name="T10" fmla="*/ 3 w 24"/>
                  <a:gd name="T11" fmla="*/ 5 h 5"/>
                  <a:gd name="T12" fmla="*/ 21 w 24"/>
                  <a:gd name="T13" fmla="*/ 5 h 5"/>
                  <a:gd name="T14" fmla="*/ 24 w 24"/>
                  <a:gd name="T15" fmla="*/ 2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5"/>
                  <a:gd name="T26" fmla="*/ 24 w 24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5">
                    <a:moveTo>
                      <a:pt x="24" y="2"/>
                    </a:moveTo>
                    <a:cubicBezTo>
                      <a:pt x="24" y="1"/>
                      <a:pt x="22" y="0"/>
                      <a:pt x="2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2" y="5"/>
                      <a:pt x="24" y="4"/>
                      <a:pt x="2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zh-CN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宋体" pitchFamily="2" charset="-122"/>
                </a:endParaRPr>
              </a:p>
            </p:txBody>
          </p:sp>
        </p:grpSp>
        <p:sp>
          <p:nvSpPr>
            <p:cNvPr id="8" name="文本框 68"/>
            <p:cNvSpPr>
              <a:spLocks noChangeArrowheads="1"/>
            </p:cNvSpPr>
            <p:nvPr/>
          </p:nvSpPr>
          <p:spPr bwMode="auto">
            <a:xfrm>
              <a:off x="692766" y="3773464"/>
              <a:ext cx="1514792" cy="50528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鼓勵學生連續學習及</a:t>
              </a:r>
              <a:r>
                <a:rPr lang="zh-TW" altLang="en-US" sz="2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縮短修業年限</a:t>
              </a:r>
              <a:endParaRPr lang="zh-CN" altLang="en-US" sz="2000" b="1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itchFamily="34" charset="-122"/>
              </a:endParaRPr>
            </a:p>
          </p:txBody>
        </p:sp>
      </p:grpSp>
      <p:grpSp>
        <p:nvGrpSpPr>
          <p:cNvPr id="12" name="群組 4"/>
          <p:cNvGrpSpPr>
            <a:grpSpLocks/>
          </p:cNvGrpSpPr>
          <p:nvPr/>
        </p:nvGrpSpPr>
        <p:grpSpPr bwMode="auto">
          <a:xfrm>
            <a:off x="3566754" y="1725229"/>
            <a:ext cx="2348366" cy="3381289"/>
            <a:chOff x="2086381" y="2524261"/>
            <a:chExt cx="1612560" cy="2413609"/>
          </a:xfrm>
        </p:grpSpPr>
        <p:sp>
          <p:nvSpPr>
            <p:cNvPr id="13" name="椭圆 50"/>
            <p:cNvSpPr>
              <a:spLocks noChangeArrowheads="1"/>
            </p:cNvSpPr>
            <p:nvPr/>
          </p:nvSpPr>
          <p:spPr bwMode="auto">
            <a:xfrm>
              <a:off x="2427622" y="2524261"/>
              <a:ext cx="1064989" cy="106509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anchor="ctr"/>
            <a:lstStyle/>
            <a:p>
              <a:pPr algn="ctr" eaLnBrk="0" hangingPunct="0">
                <a:defRPr/>
              </a:pPr>
              <a:endParaRPr lang="zh-CN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宋体" pitchFamily="2" charset="-122"/>
              </a:endParaRPr>
            </a:p>
          </p:txBody>
        </p:sp>
        <p:sp>
          <p:nvSpPr>
            <p:cNvPr id="14" name="Freeform 1001"/>
            <p:cNvSpPr>
              <a:spLocks noEditPoints="1" noChangeArrowheads="1"/>
            </p:cNvSpPr>
            <p:nvPr/>
          </p:nvSpPr>
          <p:spPr bwMode="auto">
            <a:xfrm>
              <a:off x="2738707" y="2795693"/>
              <a:ext cx="428535" cy="474611"/>
            </a:xfrm>
            <a:custGeom>
              <a:avLst/>
              <a:gdLst>
                <a:gd name="T0" fmla="*/ 56 w 84"/>
                <a:gd name="T1" fmla="*/ 32 h 93"/>
                <a:gd name="T2" fmla="*/ 64 w 84"/>
                <a:gd name="T3" fmla="*/ 14 h 93"/>
                <a:gd name="T4" fmla="*/ 67 w 84"/>
                <a:gd name="T5" fmla="*/ 12 h 93"/>
                <a:gd name="T6" fmla="*/ 65 w 84"/>
                <a:gd name="T7" fmla="*/ 10 h 93"/>
                <a:gd name="T8" fmla="*/ 65 w 84"/>
                <a:gd name="T9" fmla="*/ 10 h 93"/>
                <a:gd name="T10" fmla="*/ 64 w 84"/>
                <a:gd name="T11" fmla="*/ 10 h 93"/>
                <a:gd name="T12" fmla="*/ 63 w 84"/>
                <a:gd name="T13" fmla="*/ 12 h 93"/>
                <a:gd name="T14" fmla="*/ 45 w 84"/>
                <a:gd name="T15" fmla="*/ 28 h 93"/>
                <a:gd name="T16" fmla="*/ 41 w 84"/>
                <a:gd name="T17" fmla="*/ 28 h 93"/>
                <a:gd name="T18" fmla="*/ 40 w 84"/>
                <a:gd name="T19" fmla="*/ 28 h 93"/>
                <a:gd name="T20" fmla="*/ 19 w 84"/>
                <a:gd name="T21" fmla="*/ 2 h 93"/>
                <a:gd name="T22" fmla="*/ 15 w 84"/>
                <a:gd name="T23" fmla="*/ 2 h 93"/>
                <a:gd name="T24" fmla="*/ 17 w 84"/>
                <a:gd name="T25" fmla="*/ 4 h 93"/>
                <a:gd name="T26" fmla="*/ 34 w 84"/>
                <a:gd name="T27" fmla="*/ 29 h 93"/>
                <a:gd name="T28" fmla="*/ 5 w 84"/>
                <a:gd name="T29" fmla="*/ 32 h 93"/>
                <a:gd name="T30" fmla="*/ 0 w 84"/>
                <a:gd name="T31" fmla="*/ 87 h 93"/>
                <a:gd name="T32" fmla="*/ 7 w 84"/>
                <a:gd name="T33" fmla="*/ 92 h 93"/>
                <a:gd name="T34" fmla="*/ 17 w 84"/>
                <a:gd name="T35" fmla="*/ 93 h 93"/>
                <a:gd name="T36" fmla="*/ 67 w 84"/>
                <a:gd name="T37" fmla="*/ 92 h 93"/>
                <a:gd name="T38" fmla="*/ 78 w 84"/>
                <a:gd name="T39" fmla="*/ 93 h 93"/>
                <a:gd name="T40" fmla="*/ 79 w 84"/>
                <a:gd name="T41" fmla="*/ 92 h 93"/>
                <a:gd name="T42" fmla="*/ 84 w 84"/>
                <a:gd name="T43" fmla="*/ 37 h 93"/>
                <a:gd name="T44" fmla="*/ 71 w 84"/>
                <a:gd name="T45" fmla="*/ 80 h 93"/>
                <a:gd name="T46" fmla="*/ 13 w 84"/>
                <a:gd name="T47" fmla="*/ 88 h 93"/>
                <a:gd name="T48" fmla="*/ 4 w 84"/>
                <a:gd name="T49" fmla="*/ 44 h 93"/>
                <a:gd name="T50" fmla="*/ 63 w 84"/>
                <a:gd name="T51" fmla="*/ 36 h 93"/>
                <a:gd name="T52" fmla="*/ 71 w 84"/>
                <a:gd name="T53" fmla="*/ 80 h 93"/>
                <a:gd name="T54" fmla="*/ 74 w 84"/>
                <a:gd name="T55" fmla="*/ 51 h 93"/>
                <a:gd name="T56" fmla="*/ 80 w 84"/>
                <a:gd name="T57" fmla="*/ 51 h 93"/>
                <a:gd name="T58" fmla="*/ 77 w 84"/>
                <a:gd name="T59" fmla="*/ 46 h 93"/>
                <a:gd name="T60" fmla="*/ 77 w 84"/>
                <a:gd name="T61" fmla="*/ 39 h 93"/>
                <a:gd name="T62" fmla="*/ 77 w 84"/>
                <a:gd name="T63" fmla="*/ 46 h 9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4"/>
                <a:gd name="T97" fmla="*/ 0 h 93"/>
                <a:gd name="T98" fmla="*/ 84 w 84"/>
                <a:gd name="T99" fmla="*/ 93 h 9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4" h="93">
                  <a:moveTo>
                    <a:pt x="79" y="32"/>
                  </a:moveTo>
                  <a:cubicBezTo>
                    <a:pt x="56" y="32"/>
                    <a:pt x="56" y="32"/>
                    <a:pt x="56" y="32"/>
                  </a:cubicBezTo>
                  <a:cubicBezTo>
                    <a:pt x="54" y="31"/>
                    <a:pt x="51" y="29"/>
                    <a:pt x="47" y="28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4"/>
                    <a:pt x="64" y="14"/>
                    <a:pt x="65" y="14"/>
                  </a:cubicBezTo>
                  <a:cubicBezTo>
                    <a:pt x="66" y="14"/>
                    <a:pt x="67" y="13"/>
                    <a:pt x="67" y="12"/>
                  </a:cubicBezTo>
                  <a:cubicBezTo>
                    <a:pt x="67" y="11"/>
                    <a:pt x="66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4" y="10"/>
                    <a:pt x="64" y="10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3" y="11"/>
                    <a:pt x="63" y="11"/>
                    <a:pt x="63" y="12"/>
                  </a:cubicBezTo>
                  <a:cubicBezTo>
                    <a:pt x="63" y="12"/>
                    <a:pt x="63" y="13"/>
                    <a:pt x="63" y="13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4" y="28"/>
                    <a:pt x="43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9" y="3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1"/>
                    <a:pt x="15" y="2"/>
                  </a:cubicBezTo>
                  <a:cubicBezTo>
                    <a:pt x="15" y="3"/>
                    <a:pt x="16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6" y="28"/>
                    <a:pt x="35" y="28"/>
                    <a:pt x="34" y="29"/>
                  </a:cubicBezTo>
                  <a:cubicBezTo>
                    <a:pt x="31" y="30"/>
                    <a:pt x="28" y="31"/>
                    <a:pt x="27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3" y="32"/>
                    <a:pt x="0" y="34"/>
                    <a:pt x="0" y="3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0"/>
                    <a:pt x="3" y="92"/>
                    <a:pt x="5" y="92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9" y="92"/>
                    <a:pt x="79" y="92"/>
                    <a:pt x="79" y="92"/>
                  </a:cubicBezTo>
                  <a:cubicBezTo>
                    <a:pt x="82" y="92"/>
                    <a:pt x="84" y="90"/>
                    <a:pt x="84" y="87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4" y="34"/>
                    <a:pt x="82" y="32"/>
                    <a:pt x="79" y="32"/>
                  </a:cubicBezTo>
                  <a:close/>
                  <a:moveTo>
                    <a:pt x="71" y="80"/>
                  </a:moveTo>
                  <a:cubicBezTo>
                    <a:pt x="71" y="84"/>
                    <a:pt x="67" y="88"/>
                    <a:pt x="63" y="88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8" y="88"/>
                    <a:pt x="4" y="84"/>
                    <a:pt x="4" y="8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39"/>
                    <a:pt x="8" y="36"/>
                    <a:pt x="13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7" y="36"/>
                    <a:pt x="71" y="39"/>
                    <a:pt x="71" y="44"/>
                  </a:cubicBezTo>
                  <a:lnTo>
                    <a:pt x="71" y="80"/>
                  </a:lnTo>
                  <a:close/>
                  <a:moveTo>
                    <a:pt x="77" y="54"/>
                  </a:moveTo>
                  <a:cubicBezTo>
                    <a:pt x="75" y="54"/>
                    <a:pt x="74" y="52"/>
                    <a:pt x="74" y="51"/>
                  </a:cubicBezTo>
                  <a:cubicBezTo>
                    <a:pt x="74" y="49"/>
                    <a:pt x="75" y="47"/>
                    <a:pt x="77" y="47"/>
                  </a:cubicBezTo>
                  <a:cubicBezTo>
                    <a:pt x="79" y="47"/>
                    <a:pt x="80" y="49"/>
                    <a:pt x="80" y="51"/>
                  </a:cubicBezTo>
                  <a:cubicBezTo>
                    <a:pt x="80" y="52"/>
                    <a:pt x="79" y="54"/>
                    <a:pt x="77" y="54"/>
                  </a:cubicBezTo>
                  <a:close/>
                  <a:moveTo>
                    <a:pt x="77" y="46"/>
                  </a:moveTo>
                  <a:cubicBezTo>
                    <a:pt x="75" y="46"/>
                    <a:pt x="74" y="44"/>
                    <a:pt x="74" y="43"/>
                  </a:cubicBezTo>
                  <a:cubicBezTo>
                    <a:pt x="74" y="41"/>
                    <a:pt x="75" y="39"/>
                    <a:pt x="77" y="39"/>
                  </a:cubicBezTo>
                  <a:cubicBezTo>
                    <a:pt x="79" y="39"/>
                    <a:pt x="80" y="41"/>
                    <a:pt x="80" y="43"/>
                  </a:cubicBezTo>
                  <a:cubicBezTo>
                    <a:pt x="80" y="44"/>
                    <a:pt x="79" y="46"/>
                    <a:pt x="77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zh-CN" altLang="zh-CN" sz="9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宋体" pitchFamily="2" charset="-122"/>
              </a:endParaRPr>
            </a:p>
          </p:txBody>
        </p:sp>
        <p:sp>
          <p:nvSpPr>
            <p:cNvPr id="15" name="文本框 69"/>
            <p:cNvSpPr>
              <a:spLocks noChangeArrowheads="1"/>
            </p:cNvSpPr>
            <p:nvPr/>
          </p:nvSpPr>
          <p:spPr bwMode="auto">
            <a:xfrm>
              <a:off x="2186137" y="3773486"/>
              <a:ext cx="1512804" cy="116438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大學部前</a:t>
              </a:r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年學業總成績達全班</a:t>
              </a:r>
              <a:r>
                <a:rPr lang="zh-TW" altLang="en-US" sz="20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前</a:t>
              </a:r>
              <a:r>
                <a:rPr lang="en-US" altLang="zh-TW" sz="20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50%~80</a:t>
              </a:r>
              <a:r>
                <a:rPr lang="zh-TW" altLang="en-US" sz="20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％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得於</a:t>
              </a:r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年級上下學期申請預硏生資格</a:t>
              </a:r>
              <a:endParaRPr lang="zh-CN" altLang="en-US" sz="2000" b="1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itchFamily="34" charset="-122"/>
              </a:endParaRPr>
            </a:p>
          </p:txBody>
        </p:sp>
        <p:sp>
          <p:nvSpPr>
            <p:cNvPr id="16" name="燕尾形 73"/>
            <p:cNvSpPr>
              <a:spLocks noChangeArrowheads="1"/>
            </p:cNvSpPr>
            <p:nvPr/>
          </p:nvSpPr>
          <p:spPr bwMode="auto">
            <a:xfrm>
              <a:off x="2086381" y="3005220"/>
              <a:ext cx="187286" cy="187304"/>
            </a:xfrm>
            <a:prstGeom prst="chevron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lIns="51442" tIns="25721" rIns="51442" bIns="25721" anchor="ctr"/>
            <a:lstStyle/>
            <a:p>
              <a:pPr algn="ctr" eaLnBrk="0" hangingPunct="0">
                <a:defRPr/>
              </a:pPr>
              <a:endParaRPr lang="zh-CN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宋体" pitchFamily="2" charset="-122"/>
              </a:endParaRPr>
            </a:p>
          </p:txBody>
        </p:sp>
      </p:grpSp>
      <p:grpSp>
        <p:nvGrpSpPr>
          <p:cNvPr id="17" name="群組 5"/>
          <p:cNvGrpSpPr>
            <a:grpSpLocks/>
          </p:cNvGrpSpPr>
          <p:nvPr/>
        </p:nvGrpSpPr>
        <p:grpSpPr bwMode="auto">
          <a:xfrm>
            <a:off x="5741016" y="1733222"/>
            <a:ext cx="2357693" cy="3381287"/>
            <a:chOff x="3644720" y="2524261"/>
            <a:chExt cx="1619788" cy="2413608"/>
          </a:xfrm>
        </p:grpSpPr>
        <p:sp>
          <p:nvSpPr>
            <p:cNvPr id="18" name="椭圆 53"/>
            <p:cNvSpPr>
              <a:spLocks noChangeArrowheads="1"/>
            </p:cNvSpPr>
            <p:nvPr/>
          </p:nvSpPr>
          <p:spPr bwMode="auto">
            <a:xfrm>
              <a:off x="3962315" y="2524261"/>
              <a:ext cx="1067119" cy="10650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anchor="ctr"/>
            <a:lstStyle/>
            <a:p>
              <a:pPr algn="ctr" eaLnBrk="0" hangingPunct="0">
                <a:defRPr/>
              </a:pPr>
              <a:endParaRPr lang="zh-CN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宋体" pitchFamily="2" charset="-122"/>
              </a:endParaRPr>
            </a:p>
          </p:txBody>
        </p:sp>
        <p:grpSp>
          <p:nvGrpSpPr>
            <p:cNvPr id="19" name="Group 17"/>
            <p:cNvGrpSpPr>
              <a:grpSpLocks/>
            </p:cNvGrpSpPr>
            <p:nvPr/>
          </p:nvGrpSpPr>
          <p:grpSpPr bwMode="auto">
            <a:xfrm>
              <a:off x="4275091" y="2862758"/>
              <a:ext cx="331944" cy="428208"/>
              <a:chOff x="0" y="0"/>
              <a:chExt cx="381000" cy="492126"/>
            </a:xfrm>
          </p:grpSpPr>
          <p:sp>
            <p:nvSpPr>
              <p:cNvPr id="22" name="Freeform 1011"/>
              <p:cNvSpPr>
                <a:spLocks noChangeArrowheads="1"/>
              </p:cNvSpPr>
              <p:nvPr/>
            </p:nvSpPr>
            <p:spPr bwMode="auto">
              <a:xfrm>
                <a:off x="182327" y="-456"/>
                <a:ext cx="45567" cy="111281"/>
              </a:xfrm>
              <a:custGeom>
                <a:avLst/>
                <a:gdLst>
                  <a:gd name="T0" fmla="*/ 8 w 8"/>
                  <a:gd name="T1" fmla="*/ 15 h 19"/>
                  <a:gd name="T2" fmla="*/ 4 w 8"/>
                  <a:gd name="T3" fmla="*/ 19 h 19"/>
                  <a:gd name="T4" fmla="*/ 4 w 8"/>
                  <a:gd name="T5" fmla="*/ 19 h 19"/>
                  <a:gd name="T6" fmla="*/ 0 w 8"/>
                  <a:gd name="T7" fmla="*/ 15 h 19"/>
                  <a:gd name="T8" fmla="*/ 0 w 8"/>
                  <a:gd name="T9" fmla="*/ 5 h 19"/>
                  <a:gd name="T10" fmla="*/ 4 w 8"/>
                  <a:gd name="T11" fmla="*/ 0 h 19"/>
                  <a:gd name="T12" fmla="*/ 4 w 8"/>
                  <a:gd name="T13" fmla="*/ 0 h 19"/>
                  <a:gd name="T14" fmla="*/ 8 w 8"/>
                  <a:gd name="T15" fmla="*/ 5 h 19"/>
                  <a:gd name="T16" fmla="*/ 8 w 8"/>
                  <a:gd name="T17" fmla="*/ 15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19"/>
                  <a:gd name="T29" fmla="*/ 8 w 8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19">
                    <a:moveTo>
                      <a:pt x="8" y="15"/>
                    </a:moveTo>
                    <a:cubicBezTo>
                      <a:pt x="8" y="17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2" y="19"/>
                      <a:pt x="0" y="17"/>
                      <a:pt x="0" y="1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8" y="2"/>
                      <a:pt x="8" y="5"/>
                    </a:cubicBezTo>
                    <a:lnTo>
                      <a:pt x="8" y="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zh-CN" sz="9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宋体" pitchFamily="2" charset="-122"/>
                </a:endParaRPr>
              </a:p>
            </p:txBody>
          </p:sp>
          <p:sp>
            <p:nvSpPr>
              <p:cNvPr id="23" name="Freeform 1012"/>
              <p:cNvSpPr>
                <a:spLocks noChangeArrowheads="1"/>
              </p:cNvSpPr>
              <p:nvPr/>
            </p:nvSpPr>
            <p:spPr bwMode="auto">
              <a:xfrm>
                <a:off x="293509" y="-456"/>
                <a:ext cx="52856" cy="111281"/>
              </a:xfrm>
              <a:custGeom>
                <a:avLst/>
                <a:gdLst>
                  <a:gd name="T0" fmla="*/ 9 w 9"/>
                  <a:gd name="T1" fmla="*/ 15 h 19"/>
                  <a:gd name="T2" fmla="*/ 4 w 9"/>
                  <a:gd name="T3" fmla="*/ 19 h 19"/>
                  <a:gd name="T4" fmla="*/ 4 w 9"/>
                  <a:gd name="T5" fmla="*/ 19 h 19"/>
                  <a:gd name="T6" fmla="*/ 0 w 9"/>
                  <a:gd name="T7" fmla="*/ 15 h 19"/>
                  <a:gd name="T8" fmla="*/ 0 w 9"/>
                  <a:gd name="T9" fmla="*/ 5 h 19"/>
                  <a:gd name="T10" fmla="*/ 4 w 9"/>
                  <a:gd name="T11" fmla="*/ 0 h 19"/>
                  <a:gd name="T12" fmla="*/ 4 w 9"/>
                  <a:gd name="T13" fmla="*/ 0 h 19"/>
                  <a:gd name="T14" fmla="*/ 9 w 9"/>
                  <a:gd name="T15" fmla="*/ 5 h 19"/>
                  <a:gd name="T16" fmla="*/ 9 w 9"/>
                  <a:gd name="T17" fmla="*/ 15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19"/>
                  <a:gd name="T29" fmla="*/ 9 w 9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19">
                    <a:moveTo>
                      <a:pt x="9" y="15"/>
                    </a:moveTo>
                    <a:cubicBezTo>
                      <a:pt x="9" y="17"/>
                      <a:pt x="7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2" y="19"/>
                      <a:pt x="0" y="17"/>
                      <a:pt x="0" y="1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9" y="2"/>
                      <a:pt x="9" y="5"/>
                    </a:cubicBezTo>
                    <a:lnTo>
                      <a:pt x="9" y="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zh-CN" sz="9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宋体" pitchFamily="2" charset="-122"/>
                </a:endParaRPr>
              </a:p>
            </p:txBody>
          </p:sp>
          <p:sp>
            <p:nvSpPr>
              <p:cNvPr id="24" name="Freeform 1013"/>
              <p:cNvSpPr>
                <a:spLocks noChangeArrowheads="1"/>
              </p:cNvSpPr>
              <p:nvPr/>
            </p:nvSpPr>
            <p:spPr bwMode="auto">
              <a:xfrm>
                <a:off x="147697" y="134539"/>
                <a:ext cx="233299" cy="204318"/>
              </a:xfrm>
              <a:custGeom>
                <a:avLst/>
                <a:gdLst>
                  <a:gd name="T0" fmla="*/ 35 w 40"/>
                  <a:gd name="T1" fmla="*/ 0 h 35"/>
                  <a:gd name="T2" fmla="*/ 5 w 40"/>
                  <a:gd name="T3" fmla="*/ 0 h 35"/>
                  <a:gd name="T4" fmla="*/ 0 w 40"/>
                  <a:gd name="T5" fmla="*/ 0 h 35"/>
                  <a:gd name="T6" fmla="*/ 0 w 40"/>
                  <a:gd name="T7" fmla="*/ 4 h 35"/>
                  <a:gd name="T8" fmla="*/ 0 w 40"/>
                  <a:gd name="T9" fmla="*/ 10 h 35"/>
                  <a:gd name="T10" fmla="*/ 0 w 40"/>
                  <a:gd name="T11" fmla="*/ 27 h 35"/>
                  <a:gd name="T12" fmla="*/ 5 w 40"/>
                  <a:gd name="T13" fmla="*/ 31 h 35"/>
                  <a:gd name="T14" fmla="*/ 12 w 40"/>
                  <a:gd name="T15" fmla="*/ 31 h 35"/>
                  <a:gd name="T16" fmla="*/ 16 w 40"/>
                  <a:gd name="T17" fmla="*/ 35 h 35"/>
                  <a:gd name="T18" fmla="*/ 25 w 40"/>
                  <a:gd name="T19" fmla="*/ 35 h 35"/>
                  <a:gd name="T20" fmla="*/ 29 w 40"/>
                  <a:gd name="T21" fmla="*/ 31 h 35"/>
                  <a:gd name="T22" fmla="*/ 35 w 40"/>
                  <a:gd name="T23" fmla="*/ 31 h 35"/>
                  <a:gd name="T24" fmla="*/ 40 w 40"/>
                  <a:gd name="T25" fmla="*/ 27 h 35"/>
                  <a:gd name="T26" fmla="*/ 40 w 40"/>
                  <a:gd name="T27" fmla="*/ 10 h 35"/>
                  <a:gd name="T28" fmla="*/ 40 w 40"/>
                  <a:gd name="T29" fmla="*/ 4 h 35"/>
                  <a:gd name="T30" fmla="*/ 40 w 40"/>
                  <a:gd name="T31" fmla="*/ 0 h 35"/>
                  <a:gd name="T32" fmla="*/ 35 w 40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35"/>
                  <a:gd name="T53" fmla="*/ 40 w 40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35">
                    <a:moveTo>
                      <a:pt x="3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9"/>
                      <a:pt x="2" y="31"/>
                      <a:pt x="5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3"/>
                      <a:pt x="14" y="35"/>
                      <a:pt x="16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7" y="35"/>
                      <a:pt x="29" y="33"/>
                      <a:pt x="29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8" y="31"/>
                      <a:pt x="40" y="29"/>
                      <a:pt x="40" y="27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zh-CN" sz="9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宋体" pitchFamily="2" charset="-122"/>
                </a:endParaRPr>
              </a:p>
            </p:txBody>
          </p:sp>
          <p:sp>
            <p:nvSpPr>
              <p:cNvPr id="25" name="Freeform 1014"/>
              <p:cNvSpPr>
                <a:spLocks noChangeArrowheads="1"/>
              </p:cNvSpPr>
              <p:nvPr/>
            </p:nvSpPr>
            <p:spPr bwMode="auto">
              <a:xfrm>
                <a:off x="62" y="335208"/>
                <a:ext cx="280688" cy="156887"/>
              </a:xfrm>
              <a:custGeom>
                <a:avLst/>
                <a:gdLst>
                  <a:gd name="T0" fmla="*/ 45 w 48"/>
                  <a:gd name="T1" fmla="*/ 2 h 27"/>
                  <a:gd name="T2" fmla="*/ 43 w 48"/>
                  <a:gd name="T3" fmla="*/ 5 h 27"/>
                  <a:gd name="T4" fmla="*/ 43 w 48"/>
                  <a:gd name="T5" fmla="*/ 13 h 27"/>
                  <a:gd name="T6" fmla="*/ 35 w 48"/>
                  <a:gd name="T7" fmla="*/ 21 h 27"/>
                  <a:gd name="T8" fmla="*/ 27 w 48"/>
                  <a:gd name="T9" fmla="*/ 13 h 27"/>
                  <a:gd name="T10" fmla="*/ 13 w 48"/>
                  <a:gd name="T11" fmla="*/ 0 h 27"/>
                  <a:gd name="T12" fmla="*/ 0 w 48"/>
                  <a:gd name="T13" fmla="*/ 13 h 27"/>
                  <a:gd name="T14" fmla="*/ 3 w 48"/>
                  <a:gd name="T15" fmla="*/ 16 h 27"/>
                  <a:gd name="T16" fmla="*/ 6 w 48"/>
                  <a:gd name="T17" fmla="*/ 13 h 27"/>
                  <a:gd name="T18" fmla="*/ 13 w 48"/>
                  <a:gd name="T19" fmla="*/ 5 h 27"/>
                  <a:gd name="T20" fmla="*/ 21 w 48"/>
                  <a:gd name="T21" fmla="*/ 13 h 27"/>
                  <a:gd name="T22" fmla="*/ 35 w 48"/>
                  <a:gd name="T23" fmla="*/ 27 h 27"/>
                  <a:gd name="T24" fmla="*/ 48 w 48"/>
                  <a:gd name="T25" fmla="*/ 13 h 27"/>
                  <a:gd name="T26" fmla="*/ 48 w 48"/>
                  <a:gd name="T27" fmla="*/ 5 h 27"/>
                  <a:gd name="T28" fmla="*/ 45 w 48"/>
                  <a:gd name="T29" fmla="*/ 2 h 2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8"/>
                  <a:gd name="T46" fmla="*/ 0 h 27"/>
                  <a:gd name="T47" fmla="*/ 48 w 48"/>
                  <a:gd name="T48" fmla="*/ 27 h 2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8" h="27">
                    <a:moveTo>
                      <a:pt x="45" y="2"/>
                    </a:moveTo>
                    <a:cubicBezTo>
                      <a:pt x="44" y="2"/>
                      <a:pt x="43" y="3"/>
                      <a:pt x="43" y="5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3" y="18"/>
                      <a:pt x="39" y="21"/>
                      <a:pt x="35" y="21"/>
                    </a:cubicBezTo>
                    <a:cubicBezTo>
                      <a:pt x="30" y="21"/>
                      <a:pt x="27" y="18"/>
                      <a:pt x="27" y="13"/>
                    </a:cubicBezTo>
                    <a:cubicBezTo>
                      <a:pt x="27" y="6"/>
                      <a:pt x="21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15"/>
                      <a:pt x="1" y="16"/>
                      <a:pt x="3" y="16"/>
                    </a:cubicBezTo>
                    <a:cubicBezTo>
                      <a:pt x="4" y="16"/>
                      <a:pt x="6" y="15"/>
                      <a:pt x="6" y="13"/>
                    </a:cubicBezTo>
                    <a:cubicBezTo>
                      <a:pt x="6" y="9"/>
                      <a:pt x="9" y="5"/>
                      <a:pt x="13" y="5"/>
                    </a:cubicBezTo>
                    <a:cubicBezTo>
                      <a:pt x="18" y="5"/>
                      <a:pt x="21" y="9"/>
                      <a:pt x="21" y="13"/>
                    </a:cubicBezTo>
                    <a:cubicBezTo>
                      <a:pt x="21" y="21"/>
                      <a:pt x="27" y="27"/>
                      <a:pt x="35" y="27"/>
                    </a:cubicBezTo>
                    <a:cubicBezTo>
                      <a:pt x="42" y="27"/>
                      <a:pt x="48" y="21"/>
                      <a:pt x="48" y="13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8" y="3"/>
                      <a:pt x="47" y="2"/>
                      <a:pt x="45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zh-CN" sz="9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宋体" pitchFamily="2" charset="-122"/>
                </a:endParaRPr>
              </a:p>
            </p:txBody>
          </p:sp>
        </p:grpSp>
        <p:sp>
          <p:nvSpPr>
            <p:cNvPr id="20" name="文本框 70"/>
            <p:cNvSpPr>
              <a:spLocks noChangeArrowheads="1"/>
            </p:cNvSpPr>
            <p:nvPr/>
          </p:nvSpPr>
          <p:spPr bwMode="auto">
            <a:xfrm>
              <a:off x="3860778" y="3773485"/>
              <a:ext cx="1403730" cy="116438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just" hangingPunct="0">
                <a:defRPr/>
              </a:pP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Wingdings" panose="05000000000000000000" pitchFamily="2" charset="2"/>
                </a:rPr>
                <a:t>擔任教學助理協助教師課程活動，請領研究生助學金每人每學期</a:t>
              </a:r>
              <a:r>
                <a:rPr lang="en-US" altLang="zh-TW" sz="2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" panose="05000000000000000000" pitchFamily="2" charset="2"/>
                </a:rPr>
                <a:t>8</a:t>
              </a:r>
              <a:r>
                <a:rPr lang="zh-TW" altLang="en-US" sz="2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" panose="05000000000000000000" pitchFamily="2" charset="2"/>
                </a:rPr>
                <a:t>千元</a:t>
              </a:r>
              <a:endParaRPr lang="zh-CN" altLang="en-US" sz="2000" b="1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itchFamily="34" charset="-122"/>
              </a:endParaRPr>
            </a:p>
          </p:txBody>
        </p:sp>
        <p:sp>
          <p:nvSpPr>
            <p:cNvPr id="21" name="燕尾形 74"/>
            <p:cNvSpPr>
              <a:spLocks noChangeArrowheads="1"/>
            </p:cNvSpPr>
            <p:nvPr/>
          </p:nvSpPr>
          <p:spPr bwMode="auto">
            <a:xfrm>
              <a:off x="3644720" y="3005220"/>
              <a:ext cx="187381" cy="187304"/>
            </a:xfrm>
            <a:prstGeom prst="chevron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lIns="51442" tIns="25721" rIns="51442" bIns="25721" anchor="ctr"/>
            <a:lstStyle/>
            <a:p>
              <a:pPr algn="ctr" eaLnBrk="0" hangingPunct="0">
                <a:defRPr/>
              </a:pPr>
              <a:endParaRPr lang="zh-CN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宋体" pitchFamily="2" charset="-122"/>
              </a:endParaRPr>
            </a:p>
          </p:txBody>
        </p:sp>
      </p:grpSp>
      <p:grpSp>
        <p:nvGrpSpPr>
          <p:cNvPr id="26" name="群組 40"/>
          <p:cNvGrpSpPr>
            <a:grpSpLocks/>
          </p:cNvGrpSpPr>
          <p:nvPr/>
        </p:nvGrpSpPr>
        <p:grpSpPr bwMode="auto">
          <a:xfrm>
            <a:off x="8232468" y="1725230"/>
            <a:ext cx="2529260" cy="2765735"/>
            <a:chOff x="6722717" y="2524261"/>
            <a:chExt cx="1738129" cy="1974834"/>
          </a:xfrm>
        </p:grpSpPr>
        <p:sp>
          <p:nvSpPr>
            <p:cNvPr id="27" name="椭圆 26"/>
            <p:cNvSpPr>
              <a:spLocks noChangeArrowheads="1"/>
            </p:cNvSpPr>
            <p:nvPr/>
          </p:nvSpPr>
          <p:spPr bwMode="auto">
            <a:xfrm>
              <a:off x="7034044" y="2524261"/>
              <a:ext cx="1064231" cy="106542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 anchor="ctr"/>
            <a:lstStyle/>
            <a:p>
              <a:pPr algn="ctr" eaLnBrk="0" hangingPunct="0">
                <a:defRPr/>
              </a:pPr>
              <a:endParaRPr lang="zh-CN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宋体" pitchFamily="2" charset="-122"/>
              </a:endParaRPr>
            </a:p>
          </p:txBody>
        </p:sp>
        <p:grpSp>
          <p:nvGrpSpPr>
            <p:cNvPr id="28" name="Group 27"/>
            <p:cNvGrpSpPr>
              <a:grpSpLocks/>
            </p:cNvGrpSpPr>
            <p:nvPr/>
          </p:nvGrpSpPr>
          <p:grpSpPr bwMode="auto">
            <a:xfrm>
              <a:off x="7383345" y="2926858"/>
              <a:ext cx="361445" cy="264038"/>
              <a:chOff x="0" y="0"/>
              <a:chExt cx="685800" cy="400050"/>
            </a:xfrm>
          </p:grpSpPr>
          <p:sp>
            <p:nvSpPr>
              <p:cNvPr id="31" name="Freeform 8"/>
              <p:cNvSpPr>
                <a:spLocks noChangeArrowheads="1"/>
              </p:cNvSpPr>
              <p:nvPr/>
            </p:nvSpPr>
            <p:spPr bwMode="auto">
              <a:xfrm>
                <a:off x="281" y="366747"/>
                <a:ext cx="684137" cy="33680"/>
              </a:xfrm>
              <a:custGeom>
                <a:avLst/>
                <a:gdLst>
                  <a:gd name="T0" fmla="*/ 117 w 117"/>
                  <a:gd name="T1" fmla="*/ 5 h 6"/>
                  <a:gd name="T2" fmla="*/ 115 w 117"/>
                  <a:gd name="T3" fmla="*/ 6 h 6"/>
                  <a:gd name="T4" fmla="*/ 2 w 117"/>
                  <a:gd name="T5" fmla="*/ 6 h 6"/>
                  <a:gd name="T6" fmla="*/ 0 w 117"/>
                  <a:gd name="T7" fmla="*/ 5 h 6"/>
                  <a:gd name="T8" fmla="*/ 0 w 117"/>
                  <a:gd name="T9" fmla="*/ 1 h 6"/>
                  <a:gd name="T10" fmla="*/ 2 w 117"/>
                  <a:gd name="T11" fmla="*/ 0 h 6"/>
                  <a:gd name="T12" fmla="*/ 115 w 117"/>
                  <a:gd name="T13" fmla="*/ 0 h 6"/>
                  <a:gd name="T14" fmla="*/ 117 w 117"/>
                  <a:gd name="T15" fmla="*/ 1 h 6"/>
                  <a:gd name="T16" fmla="*/ 117 w 117"/>
                  <a:gd name="T17" fmla="*/ 5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7"/>
                  <a:gd name="T28" fmla="*/ 0 h 6"/>
                  <a:gd name="T29" fmla="*/ 117 w 117"/>
                  <a:gd name="T30" fmla="*/ 6 h 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7" h="6">
                    <a:moveTo>
                      <a:pt x="117" y="5"/>
                    </a:moveTo>
                    <a:cubicBezTo>
                      <a:pt x="117" y="6"/>
                      <a:pt x="116" y="6"/>
                      <a:pt x="115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6"/>
                      <a:pt x="0" y="5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6" y="0"/>
                      <a:pt x="117" y="0"/>
                      <a:pt x="117" y="1"/>
                    </a:cubicBezTo>
                    <a:lnTo>
                      <a:pt x="117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zh-CN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宋体" pitchFamily="2" charset="-122"/>
                </a:endParaRPr>
              </a:p>
            </p:txBody>
          </p:sp>
          <p:sp>
            <p:nvSpPr>
              <p:cNvPr id="32" name="Freeform 9"/>
              <p:cNvSpPr>
                <a:spLocks noEditPoints="1" noChangeArrowheads="1"/>
              </p:cNvSpPr>
              <p:nvPr/>
            </p:nvSpPr>
            <p:spPr bwMode="auto">
              <a:xfrm>
                <a:off x="42474" y="1074"/>
                <a:ext cx="599750" cy="346427"/>
              </a:xfrm>
              <a:custGeom>
                <a:avLst/>
                <a:gdLst>
                  <a:gd name="T0" fmla="*/ 99 w 103"/>
                  <a:gd name="T1" fmla="*/ 0 h 59"/>
                  <a:gd name="T2" fmla="*/ 5 w 103"/>
                  <a:gd name="T3" fmla="*/ 0 h 59"/>
                  <a:gd name="T4" fmla="*/ 0 w 103"/>
                  <a:gd name="T5" fmla="*/ 5 h 59"/>
                  <a:gd name="T6" fmla="*/ 0 w 103"/>
                  <a:gd name="T7" fmla="*/ 54 h 59"/>
                  <a:gd name="T8" fmla="*/ 5 w 103"/>
                  <a:gd name="T9" fmla="*/ 59 h 59"/>
                  <a:gd name="T10" fmla="*/ 99 w 103"/>
                  <a:gd name="T11" fmla="*/ 59 h 59"/>
                  <a:gd name="T12" fmla="*/ 103 w 103"/>
                  <a:gd name="T13" fmla="*/ 54 h 59"/>
                  <a:gd name="T14" fmla="*/ 103 w 103"/>
                  <a:gd name="T15" fmla="*/ 5 h 59"/>
                  <a:gd name="T16" fmla="*/ 99 w 103"/>
                  <a:gd name="T17" fmla="*/ 0 h 59"/>
                  <a:gd name="T18" fmla="*/ 99 w 103"/>
                  <a:gd name="T19" fmla="*/ 55 h 59"/>
                  <a:gd name="T20" fmla="*/ 5 w 103"/>
                  <a:gd name="T21" fmla="*/ 55 h 59"/>
                  <a:gd name="T22" fmla="*/ 5 w 103"/>
                  <a:gd name="T23" fmla="*/ 6 h 59"/>
                  <a:gd name="T24" fmla="*/ 99 w 103"/>
                  <a:gd name="T25" fmla="*/ 6 h 59"/>
                  <a:gd name="T26" fmla="*/ 99 w 103"/>
                  <a:gd name="T27" fmla="*/ 55 h 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3"/>
                  <a:gd name="T43" fmla="*/ 0 h 59"/>
                  <a:gd name="T44" fmla="*/ 103 w 103"/>
                  <a:gd name="T45" fmla="*/ 59 h 5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3" h="59">
                    <a:moveTo>
                      <a:pt x="9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7"/>
                      <a:pt x="2" y="59"/>
                      <a:pt x="5" y="59"/>
                    </a:cubicBezTo>
                    <a:cubicBezTo>
                      <a:pt x="99" y="59"/>
                      <a:pt x="99" y="59"/>
                      <a:pt x="99" y="59"/>
                    </a:cubicBezTo>
                    <a:cubicBezTo>
                      <a:pt x="101" y="59"/>
                      <a:pt x="103" y="57"/>
                      <a:pt x="103" y="54"/>
                    </a:cubicBezTo>
                    <a:cubicBezTo>
                      <a:pt x="103" y="5"/>
                      <a:pt x="103" y="5"/>
                      <a:pt x="103" y="5"/>
                    </a:cubicBezTo>
                    <a:cubicBezTo>
                      <a:pt x="103" y="2"/>
                      <a:pt x="101" y="0"/>
                      <a:pt x="99" y="0"/>
                    </a:cubicBezTo>
                    <a:close/>
                    <a:moveTo>
                      <a:pt x="99" y="55"/>
                    </a:moveTo>
                    <a:cubicBezTo>
                      <a:pt x="5" y="55"/>
                      <a:pt x="5" y="55"/>
                      <a:pt x="5" y="5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99" y="6"/>
                      <a:pt x="99" y="6"/>
                      <a:pt x="99" y="6"/>
                    </a:cubicBezTo>
                    <a:lnTo>
                      <a:pt x="99" y="5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zh-CN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宋体" pitchFamily="2" charset="-122"/>
                </a:endParaRPr>
              </a:p>
            </p:txBody>
          </p:sp>
        </p:grpSp>
        <p:sp>
          <p:nvSpPr>
            <p:cNvPr id="29" name="文本框 72"/>
            <p:cNvSpPr>
              <a:spLocks noChangeArrowheads="1"/>
            </p:cNvSpPr>
            <p:nvPr/>
          </p:nvSpPr>
          <p:spPr bwMode="auto">
            <a:xfrm>
              <a:off x="6830459" y="3773875"/>
              <a:ext cx="1630387" cy="72522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符合學位規定，頒發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士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碩士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學位證書</a:t>
              </a:r>
              <a:endParaRPr lang="zh-CN" altLang="en-US" sz="2000" b="1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itchFamily="34" charset="-122"/>
              </a:endParaRPr>
            </a:p>
          </p:txBody>
        </p:sp>
        <p:sp>
          <p:nvSpPr>
            <p:cNvPr id="30" name="燕尾形 76"/>
            <p:cNvSpPr>
              <a:spLocks noChangeArrowheads="1"/>
            </p:cNvSpPr>
            <p:nvPr/>
          </p:nvSpPr>
          <p:spPr bwMode="auto">
            <a:xfrm>
              <a:off x="6722717" y="3021248"/>
              <a:ext cx="187432" cy="188951"/>
            </a:xfrm>
            <a:prstGeom prst="chevron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lIns="51442" tIns="25721" rIns="51442" bIns="25721" anchor="ctr"/>
            <a:lstStyle/>
            <a:p>
              <a:pPr algn="ctr" eaLnBrk="0" hangingPunct="0">
                <a:defRPr/>
              </a:pPr>
              <a:endParaRPr lang="zh-CN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宋体" pitchFamily="2" charset="-122"/>
              </a:endParaRPr>
            </a:p>
          </p:txBody>
        </p:sp>
      </p:grpSp>
      <p:pic>
        <p:nvPicPr>
          <p:cNvPr id="33" name="图片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10" y="570887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12"/>
          <p:cNvSpPr>
            <a:spLocks noChangeArrowheads="1"/>
          </p:cNvSpPr>
          <p:nvPr/>
        </p:nvSpPr>
        <p:spPr bwMode="auto">
          <a:xfrm>
            <a:off x="2325308" y="560597"/>
            <a:ext cx="3877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學碩士五年一貫學程</a:t>
            </a:r>
            <a:endParaRPr lang="zh-CN" altLang="en-US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8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78" y="174111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直接连接符 5"/>
          <p:cNvSpPr>
            <a:spLocks noChangeShapeType="1"/>
          </p:cNvSpPr>
          <p:nvPr/>
        </p:nvSpPr>
        <p:spPr bwMode="auto">
          <a:xfrm>
            <a:off x="2091365" y="786886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直接连接符 7"/>
          <p:cNvSpPr>
            <a:spLocks noChangeShapeType="1"/>
          </p:cNvSpPr>
          <p:nvPr/>
        </p:nvSpPr>
        <p:spPr bwMode="auto">
          <a:xfrm>
            <a:off x="2076535" y="1393930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直接连接符 9"/>
          <p:cNvSpPr>
            <a:spLocks noChangeShapeType="1"/>
          </p:cNvSpPr>
          <p:nvPr/>
        </p:nvSpPr>
        <p:spPr bwMode="auto">
          <a:xfrm flipV="1">
            <a:off x="9935203" y="493199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直接连接符 11"/>
          <p:cNvSpPr>
            <a:spLocks noChangeShapeType="1"/>
          </p:cNvSpPr>
          <p:nvPr/>
        </p:nvSpPr>
        <p:spPr bwMode="auto">
          <a:xfrm flipH="1">
            <a:off x="8860465" y="493199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TextBox 12"/>
          <p:cNvSpPr>
            <a:spLocks noChangeArrowheads="1"/>
          </p:cNvSpPr>
          <p:nvPr/>
        </p:nvSpPr>
        <p:spPr bwMode="auto">
          <a:xfrm>
            <a:off x="2307265" y="174111"/>
            <a:ext cx="40158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實務專題與校外實習</a:t>
            </a:r>
            <a:endParaRPr lang="zh-CN" altLang="en-US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TextBox 13"/>
          <p:cNvSpPr>
            <a:spLocks noChangeArrowheads="1"/>
          </p:cNvSpPr>
          <p:nvPr/>
        </p:nvSpPr>
        <p:spPr bwMode="auto">
          <a:xfrm>
            <a:off x="2386640" y="788324"/>
            <a:ext cx="6473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加強實務能力、提早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體驗職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場、拓展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就業機會</a:t>
            </a:r>
            <a:endParaRPr kumimoji="0" lang="zh-CN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2076535" y="1669142"/>
            <a:ext cx="7843953" cy="1139825"/>
            <a:chOff x="0" y="0"/>
            <a:chExt cx="4707880" cy="1139825"/>
          </a:xfrm>
        </p:grpSpPr>
        <p:sp>
          <p:nvSpPr>
            <p:cNvPr id="10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707880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11" name="Picture 164"/>
            <p:cNvPicPr>
              <a:picLocks noChangeAspect="1" noChangeArrowheads="1"/>
            </p:cNvPicPr>
            <p:nvPr/>
          </p:nvPicPr>
          <p:blipFill>
            <a:blip r:embed="rId3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32"/>
            <p:cNvSpPr>
              <a:spLocks noChangeArrowheads="1"/>
            </p:cNvSpPr>
            <p:nvPr/>
          </p:nvSpPr>
          <p:spPr bwMode="auto">
            <a:xfrm>
              <a:off x="659199" y="120016"/>
              <a:ext cx="3974577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日間部全學制</a:t>
              </a:r>
              <a:r>
                <a:rPr lang="zh-TW" altLang="en-US" sz="2800" b="1" dirty="0" smtClean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實務專題</a:t>
              </a:r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為必修課</a:t>
              </a:r>
              <a:endPara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學生可提早進入專業實驗室從事研究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3" name="椭圆 55"/>
            <p:cNvSpPr>
              <a:spLocks noChangeArrowheads="1"/>
            </p:cNvSpPr>
            <p:nvPr/>
          </p:nvSpPr>
          <p:spPr bwMode="auto">
            <a:xfrm>
              <a:off x="154203" y="193861"/>
              <a:ext cx="410525" cy="666873"/>
            </a:xfrm>
            <a:prstGeom prst="ellipse">
              <a:avLst/>
            </a:prstGeom>
            <a:solidFill>
              <a:srgbClr val="C2D59B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14" name="TextBox 56"/>
            <p:cNvSpPr>
              <a:spLocks noChangeArrowheads="1"/>
            </p:cNvSpPr>
            <p:nvPr/>
          </p:nvSpPr>
          <p:spPr bwMode="auto">
            <a:xfrm>
              <a:off x="253049" y="308171"/>
              <a:ext cx="2211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CN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壹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49"/>
          <p:cNvGrpSpPr>
            <a:grpSpLocks/>
          </p:cNvGrpSpPr>
          <p:nvPr/>
        </p:nvGrpSpPr>
        <p:grpSpPr bwMode="auto">
          <a:xfrm>
            <a:off x="2076535" y="3023280"/>
            <a:ext cx="7843953" cy="1139825"/>
            <a:chOff x="0" y="0"/>
            <a:chExt cx="4672861" cy="1139825"/>
          </a:xfrm>
        </p:grpSpPr>
        <p:sp>
          <p:nvSpPr>
            <p:cNvPr id="16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672861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17" name="Picture 164"/>
            <p:cNvPicPr>
              <a:picLocks noChangeAspect="1" noChangeArrowheads="1"/>
            </p:cNvPicPr>
            <p:nvPr/>
          </p:nvPicPr>
          <p:blipFill>
            <a:blip r:embed="rId4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椭圆 83"/>
            <p:cNvSpPr>
              <a:spLocks noChangeArrowheads="1"/>
            </p:cNvSpPr>
            <p:nvPr/>
          </p:nvSpPr>
          <p:spPr bwMode="auto">
            <a:xfrm>
              <a:off x="153056" y="193861"/>
              <a:ext cx="407471" cy="666873"/>
            </a:xfrm>
            <a:prstGeom prst="ellipse">
              <a:avLst/>
            </a:prstGeom>
            <a:solidFill>
              <a:srgbClr val="E387ED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19" name="TextBox 84"/>
            <p:cNvSpPr>
              <a:spLocks noChangeArrowheads="1"/>
            </p:cNvSpPr>
            <p:nvPr/>
          </p:nvSpPr>
          <p:spPr bwMode="auto">
            <a:xfrm>
              <a:off x="218839" y="273303"/>
              <a:ext cx="27590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貳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49"/>
          <p:cNvGrpSpPr>
            <a:grpSpLocks/>
          </p:cNvGrpSpPr>
          <p:nvPr/>
        </p:nvGrpSpPr>
        <p:grpSpPr bwMode="auto">
          <a:xfrm>
            <a:off x="2076535" y="4356966"/>
            <a:ext cx="7858667" cy="1139825"/>
            <a:chOff x="0" y="0"/>
            <a:chExt cx="4707880" cy="1139825"/>
          </a:xfrm>
        </p:grpSpPr>
        <p:sp>
          <p:nvSpPr>
            <p:cNvPr id="21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707880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22" name="Picture 164"/>
            <p:cNvPicPr>
              <a:picLocks noChangeAspect="1" noChangeArrowheads="1"/>
            </p:cNvPicPr>
            <p:nvPr/>
          </p:nvPicPr>
          <p:blipFill>
            <a:blip r:embed="rId5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椭圆 83"/>
            <p:cNvSpPr>
              <a:spLocks noChangeArrowheads="1"/>
            </p:cNvSpPr>
            <p:nvPr/>
          </p:nvSpPr>
          <p:spPr bwMode="auto">
            <a:xfrm>
              <a:off x="153914" y="193861"/>
              <a:ext cx="409756" cy="666873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24" name="TextBox 84"/>
            <p:cNvSpPr>
              <a:spLocks noChangeArrowheads="1"/>
            </p:cNvSpPr>
            <p:nvPr/>
          </p:nvSpPr>
          <p:spPr bwMode="auto">
            <a:xfrm>
              <a:off x="223106" y="307782"/>
              <a:ext cx="2744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參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3174848" y="4510859"/>
            <a:ext cx="666570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企業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提供學生</a:t>
            </a:r>
            <a:r>
              <a:rPr lang="zh-TW" altLang="en-US" sz="28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獎學金</a:t>
            </a:r>
            <a:endParaRPr lang="en-US" altLang="zh-TW" sz="2800" b="1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暑假進入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企業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實習，保障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未來工作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6" name="文字方塊 7"/>
          <p:cNvSpPr txBox="1">
            <a:spLocks noChangeArrowheads="1"/>
          </p:cNvSpPr>
          <p:nvPr/>
        </p:nvSpPr>
        <p:spPr bwMode="auto">
          <a:xfrm>
            <a:off x="5314960" y="5598598"/>
            <a:ext cx="46202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r>
              <a:rPr kumimoji="0"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相關資訊可向各系院或研發處網頁查詢</a:t>
            </a:r>
            <a:endParaRPr kumimoji="0"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3188968" y="3132584"/>
            <a:ext cx="665158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高年級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可選修一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至二學期</a:t>
            </a: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校外</a:t>
            </a:r>
            <a:r>
              <a:rPr lang="zh-TW" altLang="en-US" sz="28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實習</a:t>
            </a:r>
            <a:endParaRPr lang="en-US" altLang="zh-TW" sz="2800" b="1" dirty="0" smtClean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0" hangingPunct="0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企業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學生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學校三方簽約，保障學生權益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40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756" y="296031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直接连接符 5"/>
          <p:cNvSpPr>
            <a:spLocks noChangeShapeType="1"/>
          </p:cNvSpPr>
          <p:nvPr/>
        </p:nvSpPr>
        <p:spPr bwMode="auto">
          <a:xfrm>
            <a:off x="2169743" y="908806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直接连接符 7"/>
          <p:cNvSpPr>
            <a:spLocks noChangeShapeType="1"/>
          </p:cNvSpPr>
          <p:nvPr/>
        </p:nvSpPr>
        <p:spPr bwMode="auto">
          <a:xfrm>
            <a:off x="2154913" y="1515850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直接连接符 9"/>
          <p:cNvSpPr>
            <a:spLocks noChangeShapeType="1"/>
          </p:cNvSpPr>
          <p:nvPr/>
        </p:nvSpPr>
        <p:spPr bwMode="auto">
          <a:xfrm flipV="1">
            <a:off x="10013581" y="615119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直接连接符 11"/>
          <p:cNvSpPr>
            <a:spLocks noChangeShapeType="1"/>
          </p:cNvSpPr>
          <p:nvPr/>
        </p:nvSpPr>
        <p:spPr bwMode="auto">
          <a:xfrm flipH="1">
            <a:off x="8938843" y="615119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TextBox 12"/>
          <p:cNvSpPr>
            <a:spLocks noChangeArrowheads="1"/>
          </p:cNvSpPr>
          <p:nvPr/>
        </p:nvSpPr>
        <p:spPr bwMode="auto">
          <a:xfrm>
            <a:off x="2385643" y="296031"/>
            <a:ext cx="40158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跨領域學習</a:t>
            </a:r>
            <a:endParaRPr lang="zh-CN" altLang="en-US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TextBox 13"/>
          <p:cNvSpPr>
            <a:spLocks noChangeArrowheads="1"/>
          </p:cNvSpPr>
          <p:nvPr/>
        </p:nvSpPr>
        <p:spPr bwMode="auto">
          <a:xfrm>
            <a:off x="2465018" y="910244"/>
            <a:ext cx="71047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培養第二專長，畢業求職更具競爭力</a:t>
            </a:r>
            <a:endParaRPr kumimoji="0" lang="zh-CN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2154913" y="1791062"/>
            <a:ext cx="7843953" cy="1139825"/>
            <a:chOff x="0" y="0"/>
            <a:chExt cx="4707880" cy="1139825"/>
          </a:xfrm>
        </p:grpSpPr>
        <p:sp>
          <p:nvSpPr>
            <p:cNvPr id="10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707880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11" name="Picture 164"/>
            <p:cNvPicPr>
              <a:picLocks noChangeAspect="1" noChangeArrowheads="1"/>
            </p:cNvPicPr>
            <p:nvPr/>
          </p:nvPicPr>
          <p:blipFill>
            <a:blip r:embed="rId3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32"/>
            <p:cNvSpPr>
              <a:spLocks noChangeArrowheads="1"/>
            </p:cNvSpPr>
            <p:nvPr/>
          </p:nvSpPr>
          <p:spPr bwMode="auto">
            <a:xfrm>
              <a:off x="650874" y="111798"/>
              <a:ext cx="3974577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提供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各項</a:t>
              </a:r>
              <a:r>
                <a:rPr lang="zh-TW" altLang="en-US" sz="2800" b="1" dirty="0">
                  <a:solidFill>
                    <a:schemeClr val="accent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跨域專業學程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、建立豐富的模組化課程</a:t>
              </a:r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，未來在職場比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別人更有</a:t>
              </a:r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優勢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3" name="椭圆 55"/>
            <p:cNvSpPr>
              <a:spLocks noChangeArrowheads="1"/>
            </p:cNvSpPr>
            <p:nvPr/>
          </p:nvSpPr>
          <p:spPr bwMode="auto">
            <a:xfrm>
              <a:off x="154203" y="193861"/>
              <a:ext cx="410525" cy="666873"/>
            </a:xfrm>
            <a:prstGeom prst="ellipse">
              <a:avLst/>
            </a:prstGeom>
            <a:solidFill>
              <a:srgbClr val="C2D59B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14" name="TextBox 56"/>
            <p:cNvSpPr>
              <a:spLocks noChangeArrowheads="1"/>
            </p:cNvSpPr>
            <p:nvPr/>
          </p:nvSpPr>
          <p:spPr bwMode="auto">
            <a:xfrm>
              <a:off x="253049" y="308171"/>
              <a:ext cx="2211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CN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壹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49"/>
          <p:cNvGrpSpPr>
            <a:grpSpLocks/>
          </p:cNvGrpSpPr>
          <p:nvPr/>
        </p:nvGrpSpPr>
        <p:grpSpPr bwMode="auto">
          <a:xfrm>
            <a:off x="2154913" y="3145200"/>
            <a:ext cx="7843953" cy="1139825"/>
            <a:chOff x="0" y="0"/>
            <a:chExt cx="4672861" cy="1139825"/>
          </a:xfrm>
        </p:grpSpPr>
        <p:sp>
          <p:nvSpPr>
            <p:cNvPr id="16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672861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17" name="Picture 164"/>
            <p:cNvPicPr>
              <a:picLocks noChangeAspect="1" noChangeArrowheads="1"/>
            </p:cNvPicPr>
            <p:nvPr/>
          </p:nvPicPr>
          <p:blipFill>
            <a:blip r:embed="rId4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椭圆 83"/>
            <p:cNvSpPr>
              <a:spLocks noChangeArrowheads="1"/>
            </p:cNvSpPr>
            <p:nvPr/>
          </p:nvSpPr>
          <p:spPr bwMode="auto">
            <a:xfrm>
              <a:off x="153056" y="193861"/>
              <a:ext cx="407471" cy="666873"/>
            </a:xfrm>
            <a:prstGeom prst="ellipse">
              <a:avLst/>
            </a:prstGeom>
            <a:solidFill>
              <a:srgbClr val="E387ED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19" name="TextBox 84"/>
            <p:cNvSpPr>
              <a:spLocks noChangeArrowheads="1"/>
            </p:cNvSpPr>
            <p:nvPr/>
          </p:nvSpPr>
          <p:spPr bwMode="auto">
            <a:xfrm>
              <a:off x="218839" y="273303"/>
              <a:ext cx="27590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貳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49"/>
          <p:cNvGrpSpPr>
            <a:grpSpLocks/>
          </p:cNvGrpSpPr>
          <p:nvPr/>
        </p:nvGrpSpPr>
        <p:grpSpPr bwMode="auto">
          <a:xfrm>
            <a:off x="2154913" y="4478886"/>
            <a:ext cx="7858667" cy="1139825"/>
            <a:chOff x="0" y="0"/>
            <a:chExt cx="4707880" cy="1139825"/>
          </a:xfrm>
        </p:grpSpPr>
        <p:sp>
          <p:nvSpPr>
            <p:cNvPr id="21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707880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22" name="Picture 164"/>
            <p:cNvPicPr>
              <a:picLocks noChangeAspect="1" noChangeArrowheads="1"/>
            </p:cNvPicPr>
            <p:nvPr/>
          </p:nvPicPr>
          <p:blipFill>
            <a:blip r:embed="rId5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椭圆 83"/>
            <p:cNvSpPr>
              <a:spLocks noChangeArrowheads="1"/>
            </p:cNvSpPr>
            <p:nvPr/>
          </p:nvSpPr>
          <p:spPr bwMode="auto">
            <a:xfrm>
              <a:off x="153914" y="193861"/>
              <a:ext cx="409756" cy="666873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24" name="TextBox 84"/>
            <p:cNvSpPr>
              <a:spLocks noChangeArrowheads="1"/>
            </p:cNvSpPr>
            <p:nvPr/>
          </p:nvSpPr>
          <p:spPr bwMode="auto">
            <a:xfrm>
              <a:off x="223106" y="307782"/>
              <a:ext cx="2744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參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3267346" y="4650383"/>
            <a:ext cx="666570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共同教育培養</a:t>
            </a:r>
            <a:r>
              <a:rPr lang="zh-TW" altLang="en-US" sz="2800" b="1" dirty="0" smtClean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自我學習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、獨立思考及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解決問題的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能力，輔導取得</a:t>
            </a:r>
            <a:r>
              <a:rPr lang="zh-TW" altLang="en-US" sz="24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英檢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與</a:t>
            </a:r>
            <a:r>
              <a:rPr lang="zh-TW" altLang="en-US" sz="24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資訊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證照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6" name="文字方塊 7"/>
          <p:cNvSpPr txBox="1">
            <a:spLocks noChangeArrowheads="1"/>
          </p:cNvSpPr>
          <p:nvPr/>
        </p:nvSpPr>
        <p:spPr bwMode="auto">
          <a:xfrm>
            <a:off x="5393338" y="5720518"/>
            <a:ext cx="46202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r>
              <a:rPr kumimoji="0"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相關資訊可向各系院或研發處網頁查詢</a:t>
            </a:r>
            <a:endParaRPr kumimoji="0"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3267346" y="3256998"/>
            <a:ext cx="66515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透過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雙主修和輔系學到不同知識，具備多種專業能力，以不同的邏輯思考、產生激盪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44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78" y="174111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直接连接符 5"/>
          <p:cNvSpPr>
            <a:spLocks noChangeShapeType="1"/>
          </p:cNvSpPr>
          <p:nvPr/>
        </p:nvSpPr>
        <p:spPr bwMode="auto">
          <a:xfrm>
            <a:off x="2091365" y="786886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直接连接符 7"/>
          <p:cNvSpPr>
            <a:spLocks noChangeShapeType="1"/>
          </p:cNvSpPr>
          <p:nvPr/>
        </p:nvSpPr>
        <p:spPr bwMode="auto">
          <a:xfrm>
            <a:off x="2076535" y="1393930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直接连接符 9"/>
          <p:cNvSpPr>
            <a:spLocks noChangeShapeType="1"/>
          </p:cNvSpPr>
          <p:nvPr/>
        </p:nvSpPr>
        <p:spPr bwMode="auto">
          <a:xfrm flipV="1">
            <a:off x="9935203" y="493199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直接连接符 11"/>
          <p:cNvSpPr>
            <a:spLocks noChangeShapeType="1"/>
          </p:cNvSpPr>
          <p:nvPr/>
        </p:nvSpPr>
        <p:spPr bwMode="auto">
          <a:xfrm flipH="1">
            <a:off x="8860465" y="493199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TextBox 12"/>
          <p:cNvSpPr>
            <a:spLocks noChangeArrowheads="1"/>
          </p:cNvSpPr>
          <p:nvPr/>
        </p:nvSpPr>
        <p:spPr bwMode="auto">
          <a:xfrm>
            <a:off x="2257762" y="174111"/>
            <a:ext cx="18261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國際接軌</a:t>
            </a:r>
            <a:endParaRPr lang="zh-CN" altLang="en-US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TextBox 13"/>
          <p:cNvSpPr>
            <a:spLocks noChangeArrowheads="1"/>
          </p:cNvSpPr>
          <p:nvPr/>
        </p:nvSpPr>
        <p:spPr bwMode="auto">
          <a:xfrm>
            <a:off x="2322838" y="788324"/>
            <a:ext cx="38779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培養國際觀、</a:t>
            </a:r>
            <a:r>
              <a:rPr kumimoji="0"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跨國移動學習</a:t>
            </a:r>
            <a:endParaRPr kumimoji="0" lang="zh-CN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2076535" y="1669142"/>
            <a:ext cx="7843953" cy="1139825"/>
            <a:chOff x="0" y="0"/>
            <a:chExt cx="4707880" cy="1139825"/>
          </a:xfrm>
        </p:grpSpPr>
        <p:sp>
          <p:nvSpPr>
            <p:cNvPr id="10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707880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11" name="Picture 164"/>
            <p:cNvPicPr>
              <a:picLocks noChangeAspect="1" noChangeArrowheads="1"/>
            </p:cNvPicPr>
            <p:nvPr/>
          </p:nvPicPr>
          <p:blipFill>
            <a:blip r:embed="rId3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32"/>
            <p:cNvSpPr>
              <a:spLocks noChangeArrowheads="1"/>
            </p:cNvSpPr>
            <p:nvPr/>
          </p:nvSpPr>
          <p:spPr bwMode="auto">
            <a:xfrm>
              <a:off x="656789" y="122903"/>
              <a:ext cx="3974577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教育部選送</a:t>
              </a:r>
              <a:r>
                <a:rPr lang="zh-TW" altLang="en-US" sz="2800" b="1" dirty="0" smtClean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出國研修</a:t>
              </a:r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與專業實習</a:t>
              </a:r>
              <a:endPara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學海飛颺、學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海惜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珠、學海築夢、新南向學海築夢等</a:t>
              </a:r>
              <a:r>
                <a:rPr lang="en-US" altLang="zh-TW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3" name="椭圆 55"/>
            <p:cNvSpPr>
              <a:spLocks noChangeArrowheads="1"/>
            </p:cNvSpPr>
            <p:nvPr/>
          </p:nvSpPr>
          <p:spPr bwMode="auto">
            <a:xfrm>
              <a:off x="154203" y="193861"/>
              <a:ext cx="410525" cy="666873"/>
            </a:xfrm>
            <a:prstGeom prst="ellipse">
              <a:avLst/>
            </a:prstGeom>
            <a:solidFill>
              <a:srgbClr val="C2D59B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14" name="TextBox 56"/>
            <p:cNvSpPr>
              <a:spLocks noChangeArrowheads="1"/>
            </p:cNvSpPr>
            <p:nvPr/>
          </p:nvSpPr>
          <p:spPr bwMode="auto">
            <a:xfrm>
              <a:off x="253049" y="308171"/>
              <a:ext cx="2211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CN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壹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49"/>
          <p:cNvGrpSpPr>
            <a:grpSpLocks/>
          </p:cNvGrpSpPr>
          <p:nvPr/>
        </p:nvGrpSpPr>
        <p:grpSpPr bwMode="auto">
          <a:xfrm>
            <a:off x="2076535" y="3023280"/>
            <a:ext cx="7843953" cy="1139825"/>
            <a:chOff x="0" y="0"/>
            <a:chExt cx="4672861" cy="1139825"/>
          </a:xfrm>
        </p:grpSpPr>
        <p:sp>
          <p:nvSpPr>
            <p:cNvPr id="16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672861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17" name="Picture 164"/>
            <p:cNvPicPr>
              <a:picLocks noChangeAspect="1" noChangeArrowheads="1"/>
            </p:cNvPicPr>
            <p:nvPr/>
          </p:nvPicPr>
          <p:blipFill>
            <a:blip r:embed="rId4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椭圆 83"/>
            <p:cNvSpPr>
              <a:spLocks noChangeArrowheads="1"/>
            </p:cNvSpPr>
            <p:nvPr/>
          </p:nvSpPr>
          <p:spPr bwMode="auto">
            <a:xfrm>
              <a:off x="153056" y="193861"/>
              <a:ext cx="407471" cy="666873"/>
            </a:xfrm>
            <a:prstGeom prst="ellipse">
              <a:avLst/>
            </a:prstGeom>
            <a:solidFill>
              <a:srgbClr val="E387ED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19" name="TextBox 84"/>
            <p:cNvSpPr>
              <a:spLocks noChangeArrowheads="1"/>
            </p:cNvSpPr>
            <p:nvPr/>
          </p:nvSpPr>
          <p:spPr bwMode="auto">
            <a:xfrm>
              <a:off x="218839" y="273303"/>
              <a:ext cx="27590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貳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49"/>
          <p:cNvGrpSpPr>
            <a:grpSpLocks/>
          </p:cNvGrpSpPr>
          <p:nvPr/>
        </p:nvGrpSpPr>
        <p:grpSpPr bwMode="auto">
          <a:xfrm>
            <a:off x="2076535" y="4356966"/>
            <a:ext cx="7858667" cy="1139825"/>
            <a:chOff x="0" y="0"/>
            <a:chExt cx="4707880" cy="1139825"/>
          </a:xfrm>
        </p:grpSpPr>
        <p:sp>
          <p:nvSpPr>
            <p:cNvPr id="21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707880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22" name="Picture 164"/>
            <p:cNvPicPr>
              <a:picLocks noChangeAspect="1" noChangeArrowheads="1"/>
            </p:cNvPicPr>
            <p:nvPr/>
          </p:nvPicPr>
          <p:blipFill>
            <a:blip r:embed="rId5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椭圆 83"/>
            <p:cNvSpPr>
              <a:spLocks noChangeArrowheads="1"/>
            </p:cNvSpPr>
            <p:nvPr/>
          </p:nvSpPr>
          <p:spPr bwMode="auto">
            <a:xfrm>
              <a:off x="153914" y="193861"/>
              <a:ext cx="409756" cy="666873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24" name="TextBox 84"/>
            <p:cNvSpPr>
              <a:spLocks noChangeArrowheads="1"/>
            </p:cNvSpPr>
            <p:nvPr/>
          </p:nvSpPr>
          <p:spPr bwMode="auto">
            <a:xfrm>
              <a:off x="223106" y="307782"/>
              <a:ext cx="2744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參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3156738" y="3164671"/>
            <a:ext cx="66515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國外</a:t>
            </a:r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交換生</a:t>
            </a:r>
            <a:endParaRPr lang="en-US" altLang="zh-TW" sz="2800" b="1" dirty="0" smtClean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日本、美國、泰國、越南、大陸等地姐妹校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6" name="文字方塊 7"/>
          <p:cNvSpPr txBox="1">
            <a:spLocks noChangeArrowheads="1"/>
          </p:cNvSpPr>
          <p:nvPr/>
        </p:nvSpPr>
        <p:spPr bwMode="auto">
          <a:xfrm>
            <a:off x="6323073" y="5598598"/>
            <a:ext cx="36121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r>
              <a:rPr kumimoji="0"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相關資訊可至研發處網頁查詢</a:t>
            </a:r>
            <a:endParaRPr kumimoji="0"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3141421" y="4499203"/>
            <a:ext cx="66515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國外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實習</a:t>
            </a:r>
            <a:endParaRPr lang="en-US" altLang="zh-TW" sz="2800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澳洲、美國、日本、新加坡、大陸等地企業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88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223" name="Group 39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612126006"/>
              </p:ext>
            </p:extLst>
          </p:nvPr>
        </p:nvGraphicFramePr>
        <p:xfrm>
          <a:off x="1919536" y="950573"/>
          <a:ext cx="8424862" cy="5120183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9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5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65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7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事項</a:t>
                      </a: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工作項目</a:t>
                      </a: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時程</a:t>
                      </a: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1713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註冊</a:t>
                      </a: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>
                      <a:lvl1pPr marL="285750" indent="-285750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"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完成註冊繳費或就學貸款手續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"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繳交健康檢查紀錄表至健康中心</a:t>
                      </a: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285750" indent="-285750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"/>
                        <a:tabLst/>
                      </a:pP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kumimoji="1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日前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"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日前未註冊以退學處分</a:t>
                      </a:r>
                      <a:endParaRPr kumimoji="1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詳細內容參閱新生註冊須知第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</a:t>
                      </a: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773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285750" indent="-285750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"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繳交畢業證書正本、身分證影本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戶籍遷入學校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、照片２張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背面書寫學號及姓名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285750" indent="-285750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"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日前寄出 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郵戳為憑</a:t>
                      </a:r>
                      <a:r>
                        <a:rPr kumimoji="1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096">
                <a:tc gridSpan="6">
                  <a:txBody>
                    <a:bodyPr/>
                    <a:lstStyle>
                      <a:lvl1pPr marL="285750" indent="-285750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"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一般繳費：持繳費單至台銀各分行、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7-11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或全家超商現金繳費完成註冊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"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就學貸款：持繳費單至台銀對保，再持對保單及繳費單繳至學務處課指組完成註冊</a:t>
                      </a:r>
                    </a:p>
                  </a:txBody>
                  <a:tcPr marT="45676" marB="4567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79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學分抵免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線上申請</a:t>
                      </a:r>
                      <a: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285750" indent="-285750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"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進入本校校務行政系統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 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帳號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學號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、密碼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身份證字號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，登錄抵免資料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"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列印抵免資料及檢附歷年成績單正本送交各系辦，辦理抵免作業</a:t>
                      </a: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285750" indent="-285750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"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即日起至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日前</a:t>
                      </a: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詳細內容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參閱新生註冊須知第</a:t>
                      </a: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1~2</a:t>
                      </a:r>
                      <a:r>
                        <a:rPr kumimoji="1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</a:t>
                      </a:r>
                    </a:p>
                  </a:txBody>
                  <a:tcPr marT="45676" marB="456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3221" name="WordArt 430"/>
          <p:cNvSpPr>
            <a:spLocks noChangeArrowheads="1" noChangeShapeType="1" noTextEdit="1"/>
          </p:cNvSpPr>
          <p:nvPr/>
        </p:nvSpPr>
        <p:spPr bwMode="auto">
          <a:xfrm>
            <a:off x="3384550" y="299132"/>
            <a:ext cx="5067300" cy="5962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就學重要</a:t>
            </a:r>
            <a:r>
              <a:rPr lang="zh-TW" alt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事項</a:t>
            </a:r>
            <a:r>
              <a:rPr lang="en-US" altLang="zh-TW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新生訓練</a:t>
            </a:r>
            <a:r>
              <a:rPr lang="en-US" altLang="zh-TW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19536" cy="191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99190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35" name="Group 27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737469011"/>
              </p:ext>
            </p:extLst>
          </p:nvPr>
        </p:nvGraphicFramePr>
        <p:xfrm>
          <a:off x="2317750" y="902608"/>
          <a:ext cx="8569325" cy="5407585"/>
        </p:xfrm>
        <a:graphic>
          <a:graphicData uri="http://schemas.openxmlformats.org/drawingml/2006/table">
            <a:tbl>
              <a:tblPr/>
              <a:tblGrid>
                <a:gridCol w="52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4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81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130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0063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事項 </a:t>
                      </a:r>
                    </a:p>
                  </a:txBody>
                  <a:tcPr marT="45682" marB="4568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工作項目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時程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 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103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 </a:t>
                      </a:r>
                    </a:p>
                  </a:txBody>
                  <a:tcPr marT="45682" marB="4568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網路初選 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4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依安排電腦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教室及時段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，由各系助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理或系學會學長輔導新生選課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（星期四）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上午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9:00~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下午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3:30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必修課程由教務處預掛給各班學生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採不搶名額方式，初選結束後，以電腦亂數方式篩選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參閱新生註冊須知第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59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網路加退選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4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加選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或退選 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第一階段：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上午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起至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上午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時止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◎第二階段：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上午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時起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至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中午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時止 </a:t>
                      </a:r>
                    </a:p>
                  </a:txBody>
                  <a:tcPr marT="45682" marB="456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採搶名額方式選課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分二階段辦理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參閱新生註冊須知第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</a:t>
                      </a: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800" cy="2082800"/>
          </a:xfrm>
          <a:prstGeom prst="rect">
            <a:avLst/>
          </a:prstGeom>
        </p:spPr>
      </p:pic>
      <p:sp>
        <p:nvSpPr>
          <p:cNvPr id="5" name="WordArt 430"/>
          <p:cNvSpPr>
            <a:spLocks noChangeArrowheads="1" noChangeShapeType="1" noTextEdit="1"/>
          </p:cNvSpPr>
          <p:nvPr/>
        </p:nvSpPr>
        <p:spPr bwMode="auto">
          <a:xfrm>
            <a:off x="3384550" y="299132"/>
            <a:ext cx="5067300" cy="5962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就學重要</a:t>
            </a:r>
            <a:r>
              <a:rPr lang="zh-TW" alt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事項</a:t>
            </a:r>
            <a:r>
              <a:rPr lang="en-US" altLang="zh-TW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新生訓練</a:t>
            </a:r>
            <a:r>
              <a:rPr lang="en-US" altLang="zh-TW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537121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 rotWithShape="1">
          <a:blip r:embed="rId3"/>
          <a:srcRect l="8878" t="5137" r="1302" b="4049"/>
          <a:stretch/>
        </p:blipFill>
        <p:spPr bwMode="auto">
          <a:xfrm>
            <a:off x="1149025" y="235670"/>
            <a:ext cx="9748359" cy="61857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 rotWithShape="1">
          <a:blip r:embed="rId3"/>
          <a:srcRect l="34792" t="17990" r="36082" b="6772"/>
          <a:stretch/>
        </p:blipFill>
        <p:spPr bwMode="auto">
          <a:xfrm>
            <a:off x="451657" y="1129991"/>
            <a:ext cx="2743089" cy="38429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圖片 2"/>
          <p:cNvPicPr/>
          <p:nvPr/>
        </p:nvPicPr>
        <p:blipFill rotWithShape="1">
          <a:blip r:embed="rId4"/>
          <a:srcRect l="10732" r="36943" b="20377"/>
          <a:stretch/>
        </p:blipFill>
        <p:spPr bwMode="auto">
          <a:xfrm>
            <a:off x="3442025" y="1410975"/>
            <a:ext cx="3580905" cy="3388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375" y="5055219"/>
            <a:ext cx="1470467" cy="147046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83" y="4940418"/>
            <a:ext cx="1515072" cy="151507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8683" y="279154"/>
            <a:ext cx="1176609" cy="11811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9868" y="400757"/>
            <a:ext cx="1023087" cy="101021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8363" y="1673595"/>
            <a:ext cx="4795257" cy="288819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1765" y="4561787"/>
            <a:ext cx="1640851" cy="164085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0699" y="263722"/>
            <a:ext cx="1196532" cy="119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0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78" y="174111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直接连接符 5"/>
          <p:cNvSpPr>
            <a:spLocks noChangeShapeType="1"/>
          </p:cNvSpPr>
          <p:nvPr/>
        </p:nvSpPr>
        <p:spPr bwMode="auto">
          <a:xfrm>
            <a:off x="2091365" y="786886"/>
            <a:ext cx="0" cy="215900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直接连接符 7"/>
          <p:cNvSpPr>
            <a:spLocks noChangeShapeType="1"/>
          </p:cNvSpPr>
          <p:nvPr/>
        </p:nvSpPr>
        <p:spPr bwMode="auto">
          <a:xfrm>
            <a:off x="2098509" y="1007517"/>
            <a:ext cx="7848600" cy="1588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直接连接符 9"/>
          <p:cNvSpPr>
            <a:spLocks noChangeShapeType="1"/>
          </p:cNvSpPr>
          <p:nvPr/>
        </p:nvSpPr>
        <p:spPr bwMode="auto">
          <a:xfrm flipV="1">
            <a:off x="9935203" y="493199"/>
            <a:ext cx="1587" cy="504825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直接连接符 11"/>
          <p:cNvSpPr>
            <a:spLocks noChangeShapeType="1"/>
          </p:cNvSpPr>
          <p:nvPr/>
        </p:nvSpPr>
        <p:spPr bwMode="auto">
          <a:xfrm flipH="1">
            <a:off x="8860465" y="493199"/>
            <a:ext cx="1079500" cy="1587"/>
          </a:xfrm>
          <a:prstGeom prst="line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TextBox 12"/>
          <p:cNvSpPr>
            <a:spLocks noChangeArrowheads="1"/>
          </p:cNvSpPr>
          <p:nvPr/>
        </p:nvSpPr>
        <p:spPr bwMode="auto">
          <a:xfrm>
            <a:off x="2265510" y="160836"/>
            <a:ext cx="3467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畢業校友傑出表現</a:t>
            </a:r>
            <a:endParaRPr lang="zh-CN" altLang="en-US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2076536" y="1246655"/>
            <a:ext cx="7843953" cy="1139825"/>
            <a:chOff x="0" y="0"/>
            <a:chExt cx="4707880" cy="1139825"/>
          </a:xfrm>
        </p:grpSpPr>
        <p:sp>
          <p:nvSpPr>
            <p:cNvPr id="10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707880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11" name="Picture 164"/>
            <p:cNvPicPr>
              <a:picLocks noChangeAspect="1" noChangeArrowheads="1"/>
            </p:cNvPicPr>
            <p:nvPr/>
          </p:nvPicPr>
          <p:blipFill>
            <a:blip r:embed="rId3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32"/>
            <p:cNvSpPr>
              <a:spLocks noChangeArrowheads="1"/>
            </p:cNvSpPr>
            <p:nvPr/>
          </p:nvSpPr>
          <p:spPr bwMode="auto">
            <a:xfrm>
              <a:off x="656789" y="122903"/>
              <a:ext cx="397457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教育界</a:t>
              </a:r>
              <a:endPara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母校及其他公私立大學、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高中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職、國中小學任教</a:t>
              </a:r>
              <a:r>
                <a:rPr lang="en-US" altLang="zh-TW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3" name="椭圆 55"/>
            <p:cNvSpPr>
              <a:spLocks noChangeArrowheads="1"/>
            </p:cNvSpPr>
            <p:nvPr/>
          </p:nvSpPr>
          <p:spPr bwMode="auto">
            <a:xfrm>
              <a:off x="154203" y="193861"/>
              <a:ext cx="410525" cy="666873"/>
            </a:xfrm>
            <a:prstGeom prst="ellipse">
              <a:avLst/>
            </a:prstGeom>
            <a:solidFill>
              <a:srgbClr val="C2D59B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14" name="TextBox 56"/>
            <p:cNvSpPr>
              <a:spLocks noChangeArrowheads="1"/>
            </p:cNvSpPr>
            <p:nvPr/>
          </p:nvSpPr>
          <p:spPr bwMode="auto">
            <a:xfrm>
              <a:off x="253049" y="308171"/>
              <a:ext cx="2211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CN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Microsoft YaHei" panose="020B0503020204020204" pitchFamily="34" charset="-122"/>
                </a:rPr>
                <a:t>壹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49"/>
          <p:cNvGrpSpPr>
            <a:grpSpLocks/>
          </p:cNvGrpSpPr>
          <p:nvPr/>
        </p:nvGrpSpPr>
        <p:grpSpPr bwMode="auto">
          <a:xfrm>
            <a:off x="2076536" y="2600793"/>
            <a:ext cx="7843953" cy="1139825"/>
            <a:chOff x="0" y="0"/>
            <a:chExt cx="4672861" cy="1139825"/>
          </a:xfrm>
        </p:grpSpPr>
        <p:sp>
          <p:nvSpPr>
            <p:cNvPr id="16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672861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17" name="Picture 164"/>
            <p:cNvPicPr>
              <a:picLocks noChangeAspect="1" noChangeArrowheads="1"/>
            </p:cNvPicPr>
            <p:nvPr/>
          </p:nvPicPr>
          <p:blipFill>
            <a:blip r:embed="rId4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椭圆 83"/>
            <p:cNvSpPr>
              <a:spLocks noChangeArrowheads="1"/>
            </p:cNvSpPr>
            <p:nvPr/>
          </p:nvSpPr>
          <p:spPr bwMode="auto">
            <a:xfrm>
              <a:off x="153056" y="193861"/>
              <a:ext cx="407471" cy="666873"/>
            </a:xfrm>
            <a:prstGeom prst="ellipse">
              <a:avLst/>
            </a:prstGeom>
            <a:solidFill>
              <a:srgbClr val="E387ED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19" name="TextBox 84"/>
            <p:cNvSpPr>
              <a:spLocks noChangeArrowheads="1"/>
            </p:cNvSpPr>
            <p:nvPr/>
          </p:nvSpPr>
          <p:spPr bwMode="auto">
            <a:xfrm>
              <a:off x="218839" y="273303"/>
              <a:ext cx="27590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貳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49"/>
          <p:cNvGrpSpPr>
            <a:grpSpLocks/>
          </p:cNvGrpSpPr>
          <p:nvPr/>
        </p:nvGrpSpPr>
        <p:grpSpPr bwMode="auto">
          <a:xfrm>
            <a:off x="2076536" y="3934479"/>
            <a:ext cx="7858667" cy="1139825"/>
            <a:chOff x="0" y="0"/>
            <a:chExt cx="4707880" cy="1139825"/>
          </a:xfrm>
        </p:grpSpPr>
        <p:sp>
          <p:nvSpPr>
            <p:cNvPr id="21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4707880" cy="1139825"/>
            </a:xfrm>
            <a:prstGeom prst="roundRect">
              <a:avLst>
                <a:gd name="adj" fmla="val 12532"/>
              </a:avLst>
            </a:prstGeom>
            <a:solidFill>
              <a:srgbClr val="FFFFFF"/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pic>
          <p:nvPicPr>
            <p:cNvPr id="22" name="Picture 164"/>
            <p:cNvPicPr>
              <a:picLocks noChangeAspect="1" noChangeArrowheads="1"/>
            </p:cNvPicPr>
            <p:nvPr/>
          </p:nvPicPr>
          <p:blipFill>
            <a:blip r:embed="rId5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6" y="882897"/>
              <a:ext cx="982663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椭圆 83"/>
            <p:cNvSpPr>
              <a:spLocks noChangeArrowheads="1"/>
            </p:cNvSpPr>
            <p:nvPr/>
          </p:nvSpPr>
          <p:spPr bwMode="auto">
            <a:xfrm>
              <a:off x="153914" y="193861"/>
              <a:ext cx="409756" cy="666873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395E8A"/>
              </a:solidFill>
              <a:prstDash val="sysDot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zh-TW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24" name="TextBox 84"/>
            <p:cNvSpPr>
              <a:spLocks noChangeArrowheads="1"/>
            </p:cNvSpPr>
            <p:nvPr/>
          </p:nvSpPr>
          <p:spPr bwMode="auto">
            <a:xfrm>
              <a:off x="223106" y="307782"/>
              <a:ext cx="2744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參</a:t>
              </a:r>
              <a:endPara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3156739" y="2742184"/>
            <a:ext cx="66515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自營企業負責人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餐廳、民宿、運動俱樂部、遊艇公司、電子公司等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3132947" y="4088372"/>
            <a:ext cx="66515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國內外公民營機構主管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鼎泰豐主廚、酒店行政主廚、假日飯店總經理等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69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6A422F52-8C2C-4AA7-6B83-5F6E72523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129" y="1451726"/>
            <a:ext cx="8031079" cy="2281236"/>
          </a:xfrm>
        </p:spPr>
        <p:txBody>
          <a:bodyPr>
            <a:noAutofit/>
          </a:bodyPr>
          <a:lstStyle/>
          <a:p>
            <a:r>
              <a:rPr lang="zh-TW" altLang="en-US" sz="80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教務處 </a:t>
            </a:r>
            <a:endParaRPr lang="zh-TW" altLang="en-US" sz="8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9963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圖像裡可能有顯示的文字是「 M 」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708" y="3499449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物件 1"/>
          <p:cNvGraphicFramePr>
            <a:graphicFrameLocks noChangeAspect="1"/>
          </p:cNvGraphicFramePr>
          <p:nvPr>
            <p:extLst/>
          </p:nvPr>
        </p:nvGraphicFramePr>
        <p:xfrm>
          <a:off x="4355743" y="149992"/>
          <a:ext cx="4392488" cy="1037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4" name="PhotoImpact" r:id="rId5" imgW="11858400" imgH="2800080" progId="PI3.Image">
                  <p:embed/>
                </p:oleObj>
              </mc:Choice>
              <mc:Fallback>
                <p:oleObj name="PhotoImpact" r:id="rId5" imgW="11858400" imgH="2800080" progId="PI3.Image">
                  <p:embed/>
                  <p:pic>
                    <p:nvPicPr>
                      <p:cNvPr id="2" name="物件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55743" y="149992"/>
                        <a:ext cx="4392488" cy="10374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1380" name="Picture 4" descr="https://i2.kknews.cc/SIG=3l3a52n/1ns200019sn946qnn32p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047" y="1086368"/>
            <a:ext cx="2976265" cy="258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物件 2"/>
          <p:cNvGraphicFramePr>
            <a:graphicFrameLocks noChangeAspect="1"/>
          </p:cNvGraphicFramePr>
          <p:nvPr>
            <p:extLst/>
          </p:nvPr>
        </p:nvGraphicFramePr>
        <p:xfrm>
          <a:off x="2605888" y="4305783"/>
          <a:ext cx="2350240" cy="2194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5" name="PhotoImpact" r:id="rId8" imgW="3457440" imgH="3228840" progId="PI3.Image">
                  <p:embed/>
                </p:oleObj>
              </mc:Choice>
              <mc:Fallback>
                <p:oleObj name="PhotoImpact" r:id="rId8" imgW="3457440" imgH="3228840" progId="PI3.Image">
                  <p:embed/>
                  <p:pic>
                    <p:nvPicPr>
                      <p:cNvPr id="3" name="物件 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05888" y="4305783"/>
                        <a:ext cx="2350240" cy="2194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物件 3"/>
          <p:cNvGraphicFramePr>
            <a:graphicFrameLocks noChangeAspect="1"/>
          </p:cNvGraphicFramePr>
          <p:nvPr>
            <p:extLst/>
          </p:nvPr>
        </p:nvGraphicFramePr>
        <p:xfrm>
          <a:off x="4997450" y="4799249"/>
          <a:ext cx="3109074" cy="1413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" name="PhotoImpact" r:id="rId10" imgW="6495840" imgH="2952720" progId="PI3.Image">
                  <p:embed/>
                </p:oleObj>
              </mc:Choice>
              <mc:Fallback>
                <p:oleObj name="PhotoImpact" r:id="rId10" imgW="6495840" imgH="2952720" progId="PI3.Image">
                  <p:embed/>
                  <p:pic>
                    <p:nvPicPr>
                      <p:cNvPr id="4" name="物件 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97450" y="4799249"/>
                        <a:ext cx="3109074" cy="1413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物件 5"/>
          <p:cNvGraphicFramePr>
            <a:graphicFrameLocks noChangeAspect="1"/>
          </p:cNvGraphicFramePr>
          <p:nvPr>
            <p:extLst/>
          </p:nvPr>
        </p:nvGraphicFramePr>
        <p:xfrm>
          <a:off x="6429586" y="2655576"/>
          <a:ext cx="1800225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" name="PhotoImpact" r:id="rId12" imgW="1800000" imgH="1809720" progId="PI3.Image">
                  <p:embed/>
                </p:oleObj>
              </mc:Choice>
              <mc:Fallback>
                <p:oleObj name="PhotoImpact" r:id="rId12" imgW="1800000" imgH="1809720" progId="PI3.Image">
                  <p:embed/>
                  <p:pic>
                    <p:nvPicPr>
                      <p:cNvPr id="6" name="物件 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429586" y="2655576"/>
                        <a:ext cx="1800225" cy="180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/>
          </p:nvPr>
        </p:nvGraphicFramePr>
        <p:xfrm>
          <a:off x="792812" y="2403312"/>
          <a:ext cx="3071986" cy="1551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8" name="PhotoImpact" r:id="rId14" imgW="3695400" imgH="1866600" progId="PI3.Image">
                  <p:embed/>
                </p:oleObj>
              </mc:Choice>
              <mc:Fallback>
                <p:oleObj name="PhotoImpact" r:id="rId14" imgW="3695400" imgH="1866600" progId="PI3.Image">
                  <p:embed/>
                  <p:pic>
                    <p:nvPicPr>
                      <p:cNvPr id="7" name="物件 6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92812" y="2403312"/>
                        <a:ext cx="3071986" cy="1551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/>
          <p:cNvGraphicFramePr>
            <a:graphicFrameLocks noChangeAspect="1"/>
          </p:cNvGraphicFramePr>
          <p:nvPr>
            <p:extLst/>
          </p:nvPr>
        </p:nvGraphicFramePr>
        <p:xfrm>
          <a:off x="8255222" y="2861127"/>
          <a:ext cx="1619737" cy="2674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" name="PhotoImpact" r:id="rId16" imgW="2019240" imgH="3333600" progId="PI3.Image">
                  <p:embed/>
                </p:oleObj>
              </mc:Choice>
              <mc:Fallback>
                <p:oleObj name="PhotoImpact" r:id="rId16" imgW="2019240" imgH="3333600" progId="PI3.Image">
                  <p:embed/>
                  <p:pic>
                    <p:nvPicPr>
                      <p:cNvPr id="8" name="物件 7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255222" y="2861127"/>
                        <a:ext cx="1619737" cy="26740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物件 10"/>
          <p:cNvGraphicFramePr>
            <a:graphicFrameLocks noChangeAspect="1"/>
          </p:cNvGraphicFramePr>
          <p:nvPr>
            <p:extLst/>
          </p:nvPr>
        </p:nvGraphicFramePr>
        <p:xfrm>
          <a:off x="1491994" y="81972"/>
          <a:ext cx="2884822" cy="1903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0" name="PhotoImpact" r:id="rId18" imgW="3752640" imgH="2476440" progId="PI3.Image">
                  <p:embed/>
                </p:oleObj>
              </mc:Choice>
              <mc:Fallback>
                <p:oleObj name="PhotoImpact" r:id="rId18" imgW="3752640" imgH="2476440" progId="PI3.Image">
                  <p:embed/>
                  <p:pic>
                    <p:nvPicPr>
                      <p:cNvPr id="11" name="物件 10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491994" y="81972"/>
                        <a:ext cx="2884822" cy="1903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物件 8"/>
          <p:cNvGraphicFramePr>
            <a:graphicFrameLocks noChangeAspect="1"/>
          </p:cNvGraphicFramePr>
          <p:nvPr>
            <p:extLst/>
          </p:nvPr>
        </p:nvGraphicFramePr>
        <p:xfrm>
          <a:off x="9342521" y="4590722"/>
          <a:ext cx="2739835" cy="1436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1" name="PhotoImpact" r:id="rId20" imgW="7591320" imgH="3981240" progId="PI3.Image">
                  <p:embed/>
                </p:oleObj>
              </mc:Choice>
              <mc:Fallback>
                <p:oleObj name="PhotoImpact" r:id="rId20" imgW="7591320" imgH="3981240" progId="PI3.Image">
                  <p:embed/>
                  <p:pic>
                    <p:nvPicPr>
                      <p:cNvPr id="9" name="物件 8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342521" y="4590722"/>
                        <a:ext cx="2739835" cy="1436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物件 11"/>
          <p:cNvGraphicFramePr>
            <a:graphicFrameLocks noChangeAspect="1"/>
          </p:cNvGraphicFramePr>
          <p:nvPr>
            <p:extLst/>
          </p:nvPr>
        </p:nvGraphicFramePr>
        <p:xfrm>
          <a:off x="357815" y="5220716"/>
          <a:ext cx="2881143" cy="1637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2" name="PhotoImpact" r:id="rId22" imgW="6905520" imgH="3924000" progId="PI3.Image">
                  <p:embed/>
                </p:oleObj>
              </mc:Choice>
              <mc:Fallback>
                <p:oleObj name="PhotoImpact" r:id="rId22" imgW="6905520" imgH="3924000" progId="PI3.Image">
                  <p:embed/>
                  <p:pic>
                    <p:nvPicPr>
                      <p:cNvPr id="12" name="物件 1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57815" y="5220716"/>
                        <a:ext cx="2881143" cy="1637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物件 9"/>
          <p:cNvGraphicFramePr>
            <a:graphicFrameLocks noChangeAspect="1"/>
          </p:cNvGraphicFramePr>
          <p:nvPr>
            <p:extLst/>
          </p:nvPr>
        </p:nvGraphicFramePr>
        <p:xfrm>
          <a:off x="8755086" y="139136"/>
          <a:ext cx="3257765" cy="1975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3" name="PhotoImpact" r:id="rId24" imgW="8372160" imgH="5076720" progId="PI3.Image">
                  <p:embed/>
                </p:oleObj>
              </mc:Choice>
              <mc:Fallback>
                <p:oleObj name="PhotoImpact" r:id="rId24" imgW="8372160" imgH="5076720" progId="PI3.Image">
                  <p:embed/>
                  <p:pic>
                    <p:nvPicPr>
                      <p:cNvPr id="10" name="物件 9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8755086" y="139136"/>
                        <a:ext cx="3257765" cy="19754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圖片 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52903" y="800671"/>
            <a:ext cx="2090464" cy="209046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974888" y="2153443"/>
            <a:ext cx="1221099" cy="122109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511477" y="3028913"/>
            <a:ext cx="2897898" cy="1852453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856086" y="3429288"/>
            <a:ext cx="2081004" cy="120524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877905" y="1149610"/>
            <a:ext cx="1568912" cy="156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12"/>
          <p:cNvSpPr txBox="1">
            <a:spLocks noChangeArrowheads="1"/>
          </p:cNvSpPr>
          <p:nvPr/>
        </p:nvSpPr>
        <p:spPr bwMode="auto">
          <a:xfrm>
            <a:off x="1971327" y="842112"/>
            <a:ext cx="5586412" cy="390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TW" altLang="en-US" sz="8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r>
              <a:rPr lang="zh-TW" altLang="en-US" sz="8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澎</a:t>
            </a:r>
            <a:r>
              <a:rPr lang="zh-TW" altLang="en-US" sz="8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endParaRPr lang="en-US" altLang="zh-TW" sz="8800" b="1" dirty="0" smtClean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TW" altLang="en-US" sz="88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滿載而歸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427" y="1859388"/>
            <a:ext cx="4228779" cy="23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圓角矩形 37"/>
          <p:cNvSpPr/>
          <p:nvPr/>
        </p:nvSpPr>
        <p:spPr>
          <a:xfrm>
            <a:off x="8366253" y="3638638"/>
            <a:ext cx="3058715" cy="1323439"/>
          </a:xfrm>
          <a:prstGeom prst="roundRect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圓角矩形 36"/>
          <p:cNvSpPr/>
          <p:nvPr/>
        </p:nvSpPr>
        <p:spPr>
          <a:xfrm>
            <a:off x="6161368" y="541143"/>
            <a:ext cx="3936292" cy="1085579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圓角矩形 35"/>
          <p:cNvSpPr/>
          <p:nvPr/>
        </p:nvSpPr>
        <p:spPr>
          <a:xfrm>
            <a:off x="581890" y="3758532"/>
            <a:ext cx="3058715" cy="1323439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5284956" y="2465330"/>
            <a:ext cx="1401108" cy="13969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868DFA46-467D-4DB6-B688-DC6B421D1DFF}"/>
              </a:ext>
            </a:extLst>
          </p:cNvPr>
          <p:cNvGrpSpPr/>
          <p:nvPr/>
        </p:nvGrpSpPr>
        <p:grpSpPr>
          <a:xfrm>
            <a:off x="3450726" y="389358"/>
            <a:ext cx="5061509" cy="5053830"/>
            <a:chOff x="3899612" y="1237256"/>
            <a:chExt cx="4392776" cy="4386112"/>
          </a:xfrm>
        </p:grpSpPr>
        <p:sp>
          <p:nvSpPr>
            <p:cNvPr id="3" name="Shape">
              <a:extLst>
                <a:ext uri="{FF2B5EF4-FFF2-40B4-BE49-F238E27FC236}">
                  <a16:creationId xmlns:a16="http://schemas.microsoft.com/office/drawing/2014/main" id="{A4D48708-515D-40D7-BC8D-3D342A5C4D8E}"/>
                </a:ext>
              </a:extLst>
            </p:cNvPr>
            <p:cNvSpPr/>
            <p:nvPr/>
          </p:nvSpPr>
          <p:spPr>
            <a:xfrm>
              <a:off x="4337879" y="2930148"/>
              <a:ext cx="1682889" cy="249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0" extrusionOk="0">
                  <a:moveTo>
                    <a:pt x="11643" y="6302"/>
                  </a:moveTo>
                  <a:cubicBezTo>
                    <a:pt x="11643" y="5574"/>
                    <a:pt x="11806" y="4864"/>
                    <a:pt x="12106" y="4209"/>
                  </a:cubicBezTo>
                  <a:cubicBezTo>
                    <a:pt x="12269" y="3827"/>
                    <a:pt x="12051" y="3408"/>
                    <a:pt x="11534" y="3208"/>
                  </a:cubicBezTo>
                  <a:lnTo>
                    <a:pt x="3537" y="115"/>
                  </a:lnTo>
                  <a:cubicBezTo>
                    <a:pt x="2856" y="-140"/>
                    <a:pt x="2013" y="42"/>
                    <a:pt x="1714" y="533"/>
                  </a:cubicBezTo>
                  <a:cubicBezTo>
                    <a:pt x="626" y="2317"/>
                    <a:pt x="0" y="4264"/>
                    <a:pt x="0" y="6320"/>
                  </a:cubicBezTo>
                  <a:cubicBezTo>
                    <a:pt x="0" y="14145"/>
                    <a:pt x="8841" y="20568"/>
                    <a:pt x="20185" y="21405"/>
                  </a:cubicBezTo>
                  <a:cubicBezTo>
                    <a:pt x="20947" y="21460"/>
                    <a:pt x="21600" y="21060"/>
                    <a:pt x="21600" y="20550"/>
                  </a:cubicBezTo>
                  <a:lnTo>
                    <a:pt x="21600" y="14418"/>
                  </a:lnTo>
                  <a:cubicBezTo>
                    <a:pt x="21600" y="13999"/>
                    <a:pt x="21165" y="13635"/>
                    <a:pt x="20566" y="13562"/>
                  </a:cubicBezTo>
                  <a:cubicBezTo>
                    <a:pt x="15479" y="12889"/>
                    <a:pt x="11643" y="9887"/>
                    <a:pt x="11643" y="6302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" name="Shape">
              <a:extLst>
                <a:ext uri="{FF2B5EF4-FFF2-40B4-BE49-F238E27FC236}">
                  <a16:creationId xmlns:a16="http://schemas.microsoft.com/office/drawing/2014/main" id="{C67C98BA-5C1C-4797-B2E3-0419069EC8AA}"/>
                </a:ext>
              </a:extLst>
            </p:cNvPr>
            <p:cNvSpPr/>
            <p:nvPr/>
          </p:nvSpPr>
          <p:spPr>
            <a:xfrm>
              <a:off x="6181838" y="2930148"/>
              <a:ext cx="1682889" cy="2493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7" extrusionOk="0">
                  <a:moveTo>
                    <a:pt x="9957" y="6317"/>
                  </a:moveTo>
                  <a:cubicBezTo>
                    <a:pt x="9957" y="9902"/>
                    <a:pt x="6121" y="12904"/>
                    <a:pt x="1034" y="13559"/>
                  </a:cubicBezTo>
                  <a:cubicBezTo>
                    <a:pt x="435" y="13632"/>
                    <a:pt x="0" y="13996"/>
                    <a:pt x="0" y="14415"/>
                  </a:cubicBezTo>
                  <a:lnTo>
                    <a:pt x="0" y="20547"/>
                  </a:lnTo>
                  <a:cubicBezTo>
                    <a:pt x="0" y="21057"/>
                    <a:pt x="653" y="21457"/>
                    <a:pt x="1415" y="21402"/>
                  </a:cubicBezTo>
                  <a:cubicBezTo>
                    <a:pt x="12759" y="20565"/>
                    <a:pt x="21600" y="14142"/>
                    <a:pt x="21600" y="6317"/>
                  </a:cubicBezTo>
                  <a:cubicBezTo>
                    <a:pt x="21600" y="4261"/>
                    <a:pt x="21001" y="2314"/>
                    <a:pt x="19886" y="530"/>
                  </a:cubicBezTo>
                  <a:cubicBezTo>
                    <a:pt x="19587" y="57"/>
                    <a:pt x="18716" y="-143"/>
                    <a:pt x="18063" y="112"/>
                  </a:cubicBezTo>
                  <a:lnTo>
                    <a:pt x="10066" y="3205"/>
                  </a:lnTo>
                  <a:cubicBezTo>
                    <a:pt x="9549" y="3405"/>
                    <a:pt x="9304" y="3824"/>
                    <a:pt x="9494" y="4206"/>
                  </a:cubicBezTo>
                  <a:cubicBezTo>
                    <a:pt x="9793" y="4879"/>
                    <a:pt x="9957" y="5589"/>
                    <a:pt x="9957" y="631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E7EE5346-49F4-474D-B66F-19C4E4EF8A6B}"/>
                </a:ext>
              </a:extLst>
            </p:cNvPr>
            <p:cNvSpPr/>
            <p:nvPr/>
          </p:nvSpPr>
          <p:spPr>
            <a:xfrm>
              <a:off x="4634608" y="1877950"/>
              <a:ext cx="2931760" cy="1266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404" extrusionOk="0">
                  <a:moveTo>
                    <a:pt x="10701" y="15331"/>
                  </a:moveTo>
                  <a:cubicBezTo>
                    <a:pt x="12679" y="15331"/>
                    <a:pt x="14440" y="17445"/>
                    <a:pt x="15584" y="20776"/>
                  </a:cubicBezTo>
                  <a:cubicBezTo>
                    <a:pt x="15816" y="21421"/>
                    <a:pt x="16202" y="21564"/>
                    <a:pt x="16511" y="21170"/>
                  </a:cubicBezTo>
                  <a:lnTo>
                    <a:pt x="21007" y="15152"/>
                  </a:lnTo>
                  <a:cubicBezTo>
                    <a:pt x="21378" y="14651"/>
                    <a:pt x="21486" y="13540"/>
                    <a:pt x="21239" y="12716"/>
                  </a:cubicBezTo>
                  <a:cubicBezTo>
                    <a:pt x="18906" y="5015"/>
                    <a:pt x="15059" y="0"/>
                    <a:pt x="10686" y="0"/>
                  </a:cubicBezTo>
                  <a:cubicBezTo>
                    <a:pt x="6313" y="0"/>
                    <a:pt x="2466" y="5015"/>
                    <a:pt x="133" y="12716"/>
                  </a:cubicBezTo>
                  <a:cubicBezTo>
                    <a:pt x="-114" y="13540"/>
                    <a:pt x="-6" y="14651"/>
                    <a:pt x="365" y="15152"/>
                  </a:cubicBezTo>
                  <a:lnTo>
                    <a:pt x="4861" y="21170"/>
                  </a:lnTo>
                  <a:cubicBezTo>
                    <a:pt x="5170" y="21600"/>
                    <a:pt x="5572" y="21421"/>
                    <a:pt x="5788" y="20776"/>
                  </a:cubicBezTo>
                  <a:cubicBezTo>
                    <a:pt x="6962" y="17481"/>
                    <a:pt x="8724" y="15331"/>
                    <a:pt x="10701" y="1533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" name="Freeform: Shape 23">
              <a:extLst>
                <a:ext uri="{FF2B5EF4-FFF2-40B4-BE49-F238E27FC236}">
                  <a16:creationId xmlns:a16="http://schemas.microsoft.com/office/drawing/2014/main" id="{87D48A8F-92F8-4EC8-BC17-E7556FB2A50D}"/>
                </a:ext>
              </a:extLst>
            </p:cNvPr>
            <p:cNvSpPr/>
            <p:nvPr/>
          </p:nvSpPr>
          <p:spPr>
            <a:xfrm>
              <a:off x="4440874" y="1237256"/>
              <a:ext cx="3310252" cy="1471180"/>
            </a:xfrm>
            <a:custGeom>
              <a:avLst/>
              <a:gdLst>
                <a:gd name="connsiteX0" fmla="*/ 1655126 w 3310252"/>
                <a:gd name="connsiteY0" fmla="*/ 0 h 1471180"/>
                <a:gd name="connsiteX1" fmla="*/ 1983641 w 3310252"/>
                <a:gd name="connsiteY1" fmla="*/ 328487 h 1471180"/>
                <a:gd name="connsiteX2" fmla="*/ 1951824 w 3310252"/>
                <a:gd name="connsiteY2" fmla="*/ 468438 h 1471180"/>
                <a:gd name="connsiteX3" fmla="*/ 3295691 w 3310252"/>
                <a:gd name="connsiteY3" fmla="*/ 1318347 h 1471180"/>
                <a:gd name="connsiteX4" fmla="*/ 3268044 w 3310252"/>
                <a:gd name="connsiteY4" fmla="*/ 1439201 h 1471180"/>
                <a:gd name="connsiteX5" fmla="*/ 3232058 w 3310252"/>
                <a:gd name="connsiteY5" fmla="*/ 1460358 h 1471180"/>
                <a:gd name="connsiteX6" fmla="*/ 3119773 w 3310252"/>
                <a:gd name="connsiteY6" fmla="*/ 1434895 h 1471180"/>
                <a:gd name="connsiteX7" fmla="*/ 1655126 w 3310252"/>
                <a:gd name="connsiteY7" fmla="*/ 657067 h 1471180"/>
                <a:gd name="connsiteX8" fmla="*/ 190480 w 3310252"/>
                <a:gd name="connsiteY8" fmla="*/ 1434895 h 1471180"/>
                <a:gd name="connsiteX9" fmla="*/ 78195 w 3310252"/>
                <a:gd name="connsiteY9" fmla="*/ 1460358 h 1471180"/>
                <a:gd name="connsiteX10" fmla="*/ 42208 w 3310252"/>
                <a:gd name="connsiteY10" fmla="*/ 1439201 h 1471180"/>
                <a:gd name="connsiteX11" fmla="*/ 14562 w 3310252"/>
                <a:gd name="connsiteY11" fmla="*/ 1318347 h 1471180"/>
                <a:gd name="connsiteX12" fmla="*/ 1358428 w 3310252"/>
                <a:gd name="connsiteY12" fmla="*/ 468438 h 1471180"/>
                <a:gd name="connsiteX13" fmla="*/ 1326612 w 3310252"/>
                <a:gd name="connsiteY13" fmla="*/ 328487 h 1471180"/>
                <a:gd name="connsiteX14" fmla="*/ 1655126 w 3310252"/>
                <a:gd name="connsiteY14" fmla="*/ 0 h 147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10252" h="1471180">
                  <a:moveTo>
                    <a:pt x="1655126" y="0"/>
                  </a:moveTo>
                  <a:cubicBezTo>
                    <a:pt x="1837377" y="0"/>
                    <a:pt x="1983641" y="148376"/>
                    <a:pt x="1983641" y="328487"/>
                  </a:cubicBezTo>
                  <a:cubicBezTo>
                    <a:pt x="1983641" y="379412"/>
                    <a:pt x="1970976" y="426031"/>
                    <a:pt x="1951824" y="468438"/>
                  </a:cubicBezTo>
                  <a:cubicBezTo>
                    <a:pt x="2509233" y="553157"/>
                    <a:pt x="2992506" y="869007"/>
                    <a:pt x="3295691" y="1318347"/>
                  </a:cubicBezTo>
                  <a:cubicBezTo>
                    <a:pt x="3323183" y="1358601"/>
                    <a:pt x="3310518" y="1413739"/>
                    <a:pt x="3268044" y="1439201"/>
                  </a:cubicBezTo>
                  <a:lnTo>
                    <a:pt x="3232058" y="1460358"/>
                  </a:lnTo>
                  <a:cubicBezTo>
                    <a:pt x="3193908" y="1481514"/>
                    <a:pt x="3145102" y="1470936"/>
                    <a:pt x="3119773" y="1434895"/>
                  </a:cubicBezTo>
                  <a:cubicBezTo>
                    <a:pt x="2801761" y="966551"/>
                    <a:pt x="2265511" y="657067"/>
                    <a:pt x="1655126" y="657067"/>
                  </a:cubicBezTo>
                  <a:cubicBezTo>
                    <a:pt x="1044741" y="657067"/>
                    <a:pt x="508492" y="966551"/>
                    <a:pt x="190480" y="1434895"/>
                  </a:cubicBezTo>
                  <a:cubicBezTo>
                    <a:pt x="165150" y="1470936"/>
                    <a:pt x="116344" y="1481514"/>
                    <a:pt x="78195" y="1460358"/>
                  </a:cubicBezTo>
                  <a:lnTo>
                    <a:pt x="42208" y="1439201"/>
                  </a:lnTo>
                  <a:cubicBezTo>
                    <a:pt x="-266" y="1413739"/>
                    <a:pt x="-12931" y="1358601"/>
                    <a:pt x="14562" y="1318347"/>
                  </a:cubicBezTo>
                  <a:cubicBezTo>
                    <a:pt x="317746" y="869007"/>
                    <a:pt x="798857" y="553157"/>
                    <a:pt x="1358428" y="468438"/>
                  </a:cubicBezTo>
                  <a:cubicBezTo>
                    <a:pt x="1337269" y="426031"/>
                    <a:pt x="1326612" y="377259"/>
                    <a:pt x="1326612" y="328487"/>
                  </a:cubicBezTo>
                  <a:cubicBezTo>
                    <a:pt x="1326612" y="146223"/>
                    <a:pt x="1472876" y="0"/>
                    <a:pt x="16551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2">
              <a:extLst>
                <a:ext uri="{FF2B5EF4-FFF2-40B4-BE49-F238E27FC236}">
                  <a16:creationId xmlns:a16="http://schemas.microsoft.com/office/drawing/2014/main" id="{E34B35B2-BA70-457D-AC73-B60328C31004}"/>
                </a:ext>
              </a:extLst>
            </p:cNvPr>
            <p:cNvSpPr/>
            <p:nvPr/>
          </p:nvSpPr>
          <p:spPr>
            <a:xfrm>
              <a:off x="5415605" y="2771433"/>
              <a:ext cx="1360791" cy="447706"/>
            </a:xfrm>
            <a:custGeom>
              <a:avLst/>
              <a:gdLst>
                <a:gd name="connsiteX0" fmla="*/ 677438 w 1360791"/>
                <a:gd name="connsiteY0" fmla="*/ 0 h 447706"/>
                <a:gd name="connsiteX1" fmla="*/ 1340953 w 1360791"/>
                <a:gd name="connsiteY1" fmla="*/ 309484 h 447706"/>
                <a:gd name="connsiteX2" fmla="*/ 1317632 w 1360791"/>
                <a:gd name="connsiteY2" fmla="*/ 436704 h 447706"/>
                <a:gd name="connsiteX3" fmla="*/ 1209517 w 1360791"/>
                <a:gd name="connsiteY3" fmla="*/ 415453 h 447706"/>
                <a:gd name="connsiteX4" fmla="*/ 679600 w 1360791"/>
                <a:gd name="connsiteY4" fmla="*/ 167473 h 447706"/>
                <a:gd name="connsiteX5" fmla="*/ 149683 w 1360791"/>
                <a:gd name="connsiteY5" fmla="*/ 415453 h 447706"/>
                <a:gd name="connsiteX6" fmla="*/ 41723 w 1360791"/>
                <a:gd name="connsiteY6" fmla="*/ 436704 h 447706"/>
                <a:gd name="connsiteX7" fmla="*/ 18401 w 1360791"/>
                <a:gd name="connsiteY7" fmla="*/ 309484 h 447706"/>
                <a:gd name="connsiteX8" fmla="*/ 677438 w 1360791"/>
                <a:gd name="connsiteY8" fmla="*/ 0 h 447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0791" h="447706">
                  <a:moveTo>
                    <a:pt x="677438" y="0"/>
                  </a:moveTo>
                  <a:cubicBezTo>
                    <a:pt x="946643" y="0"/>
                    <a:pt x="1182025" y="120854"/>
                    <a:pt x="1340953" y="309484"/>
                  </a:cubicBezTo>
                  <a:cubicBezTo>
                    <a:pt x="1374778" y="349737"/>
                    <a:pt x="1364275" y="411241"/>
                    <a:pt x="1317632" y="436704"/>
                  </a:cubicBezTo>
                  <a:cubicBezTo>
                    <a:pt x="1281645" y="457860"/>
                    <a:pt x="1237009" y="447282"/>
                    <a:pt x="1209517" y="415453"/>
                  </a:cubicBezTo>
                  <a:cubicBezTo>
                    <a:pt x="1082405" y="265018"/>
                    <a:pt x="893667" y="167473"/>
                    <a:pt x="679600" y="167473"/>
                  </a:cubicBezTo>
                  <a:cubicBezTo>
                    <a:pt x="467695" y="167473"/>
                    <a:pt x="276950" y="262865"/>
                    <a:pt x="149683" y="415453"/>
                  </a:cubicBezTo>
                  <a:cubicBezTo>
                    <a:pt x="122191" y="447282"/>
                    <a:pt x="77709" y="455707"/>
                    <a:pt x="41723" y="436704"/>
                  </a:cubicBezTo>
                  <a:cubicBezTo>
                    <a:pt x="-2913" y="411241"/>
                    <a:pt x="-13416" y="349737"/>
                    <a:pt x="18401" y="309484"/>
                  </a:cubicBezTo>
                  <a:cubicBezTo>
                    <a:pt x="175167" y="120854"/>
                    <a:pt x="412556" y="0"/>
                    <a:pt x="677438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: Shape 21">
              <a:extLst>
                <a:ext uri="{FF2B5EF4-FFF2-40B4-BE49-F238E27FC236}">
                  <a16:creationId xmlns:a16="http://schemas.microsoft.com/office/drawing/2014/main" id="{3151D736-E1BC-49D3-8993-A8F22922D0A4}"/>
                </a:ext>
              </a:extLst>
            </p:cNvPr>
            <p:cNvSpPr/>
            <p:nvPr/>
          </p:nvSpPr>
          <p:spPr>
            <a:xfrm>
              <a:off x="3899612" y="2802977"/>
              <a:ext cx="2125901" cy="2820100"/>
            </a:xfrm>
            <a:custGeom>
              <a:avLst/>
              <a:gdLst>
                <a:gd name="connsiteX0" fmla="*/ 486715 w 2125901"/>
                <a:gd name="connsiteY0" fmla="*/ 370 h 2820100"/>
                <a:gd name="connsiteX1" fmla="*/ 521353 w 2125901"/>
                <a:gd name="connsiteY1" fmla="*/ 11434 h 2820100"/>
                <a:gd name="connsiteX2" fmla="*/ 557410 w 2125901"/>
                <a:gd name="connsiteY2" fmla="*/ 32588 h 2820100"/>
                <a:gd name="connsiteX3" fmla="*/ 593467 w 2125901"/>
                <a:gd name="connsiteY3" fmla="*/ 138489 h 2820100"/>
                <a:gd name="connsiteX4" fmla="*/ 445101 w 2125901"/>
                <a:gd name="connsiteY4" fmla="*/ 848526 h 2820100"/>
                <a:gd name="connsiteX5" fmla="*/ 2051619 w 2125901"/>
                <a:gd name="connsiteY5" fmla="*/ 2609952 h 2820100"/>
                <a:gd name="connsiteX6" fmla="*/ 2125803 w 2125901"/>
                <a:gd name="connsiteY6" fmla="*/ 2694699 h 2820100"/>
                <a:gd name="connsiteX7" fmla="*/ 2125803 w 2125901"/>
                <a:gd name="connsiteY7" fmla="*/ 2734905 h 2820100"/>
                <a:gd name="connsiteX8" fmla="*/ 2032606 w 2125901"/>
                <a:gd name="connsiteY8" fmla="*/ 2819783 h 2820100"/>
                <a:gd name="connsiteX9" fmla="*/ 601940 w 2125901"/>
                <a:gd name="connsiteY9" fmla="*/ 1999510 h 2820100"/>
                <a:gd name="connsiteX10" fmla="*/ 328555 w 2125901"/>
                <a:gd name="connsiteY10" fmla="*/ 2147850 h 2820100"/>
                <a:gd name="connsiteX11" fmla="*/ 0 w 2125901"/>
                <a:gd name="connsiteY11" fmla="*/ 1819373 h 2820100"/>
                <a:gd name="connsiteX12" fmla="*/ 328555 w 2125901"/>
                <a:gd name="connsiteY12" fmla="*/ 1490764 h 2820100"/>
                <a:gd name="connsiteX13" fmla="*/ 341264 w 2125901"/>
                <a:gd name="connsiteY13" fmla="*/ 1490764 h 2820100"/>
                <a:gd name="connsiteX14" fmla="*/ 233190 w 2125901"/>
                <a:gd name="connsiteY14" fmla="*/ 846423 h 2820100"/>
                <a:gd name="connsiteX15" fmla="*/ 400571 w 2125901"/>
                <a:gd name="connsiteY15" fmla="*/ 49537 h 2820100"/>
                <a:gd name="connsiteX16" fmla="*/ 486715 w 2125901"/>
                <a:gd name="connsiteY16" fmla="*/ 370 h 282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25901" h="2820100">
                  <a:moveTo>
                    <a:pt x="486715" y="370"/>
                  </a:moveTo>
                  <a:cubicBezTo>
                    <a:pt x="498467" y="1473"/>
                    <a:pt x="510245" y="5062"/>
                    <a:pt x="521353" y="11434"/>
                  </a:cubicBezTo>
                  <a:lnTo>
                    <a:pt x="557410" y="32588"/>
                  </a:lnTo>
                  <a:cubicBezTo>
                    <a:pt x="595635" y="53742"/>
                    <a:pt x="610412" y="100386"/>
                    <a:pt x="593467" y="138489"/>
                  </a:cubicBezTo>
                  <a:cubicBezTo>
                    <a:pt x="498103" y="356861"/>
                    <a:pt x="445101" y="596386"/>
                    <a:pt x="445101" y="848526"/>
                  </a:cubicBezTo>
                  <a:cubicBezTo>
                    <a:pt x="445101" y="1770627"/>
                    <a:pt x="1150877" y="2529409"/>
                    <a:pt x="2051619" y="2609952"/>
                  </a:cubicBezTo>
                  <a:cubicBezTo>
                    <a:pt x="2094080" y="2612054"/>
                    <a:pt x="2127970" y="2650158"/>
                    <a:pt x="2125803" y="2694699"/>
                  </a:cubicBezTo>
                  <a:lnTo>
                    <a:pt x="2125803" y="2734905"/>
                  </a:lnTo>
                  <a:cubicBezTo>
                    <a:pt x="2125803" y="2785884"/>
                    <a:pt x="2081372" y="2823988"/>
                    <a:pt x="2032606" y="2819783"/>
                  </a:cubicBezTo>
                  <a:cubicBezTo>
                    <a:pt x="1443375" y="2766701"/>
                    <a:pt x="928327" y="2455174"/>
                    <a:pt x="601940" y="1999510"/>
                  </a:cubicBezTo>
                  <a:cubicBezTo>
                    <a:pt x="544701" y="2088462"/>
                    <a:pt x="442933" y="2147850"/>
                    <a:pt x="328555" y="2147850"/>
                  </a:cubicBezTo>
                  <a:cubicBezTo>
                    <a:pt x="146200" y="2147850"/>
                    <a:pt x="0" y="1999510"/>
                    <a:pt x="0" y="1819373"/>
                  </a:cubicBezTo>
                  <a:cubicBezTo>
                    <a:pt x="0" y="1637002"/>
                    <a:pt x="148367" y="1490764"/>
                    <a:pt x="328555" y="1490764"/>
                  </a:cubicBezTo>
                  <a:cubicBezTo>
                    <a:pt x="332791" y="1490764"/>
                    <a:pt x="337027" y="1490764"/>
                    <a:pt x="341264" y="1490764"/>
                  </a:cubicBezTo>
                  <a:cubicBezTo>
                    <a:pt x="271316" y="1289474"/>
                    <a:pt x="233190" y="1073204"/>
                    <a:pt x="233190" y="846423"/>
                  </a:cubicBezTo>
                  <a:cubicBezTo>
                    <a:pt x="233190" y="562488"/>
                    <a:pt x="292497" y="293268"/>
                    <a:pt x="400571" y="49537"/>
                  </a:cubicBezTo>
                  <a:cubicBezTo>
                    <a:pt x="416457" y="16131"/>
                    <a:pt x="451462" y="-2937"/>
                    <a:pt x="486715" y="3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20">
              <a:extLst>
                <a:ext uri="{FF2B5EF4-FFF2-40B4-BE49-F238E27FC236}">
                  <a16:creationId xmlns:a16="http://schemas.microsoft.com/office/drawing/2014/main" id="{D468D7FE-E3B4-4692-AD9F-7FF5AE09241D}"/>
                </a:ext>
              </a:extLst>
            </p:cNvPr>
            <p:cNvSpPr/>
            <p:nvPr/>
          </p:nvSpPr>
          <p:spPr>
            <a:xfrm>
              <a:off x="6175016" y="2802952"/>
              <a:ext cx="2117372" cy="2820416"/>
            </a:xfrm>
            <a:custGeom>
              <a:avLst/>
              <a:gdLst>
                <a:gd name="connsiteX0" fmla="*/ 1641239 w 2117372"/>
                <a:gd name="connsiteY0" fmla="*/ 494 h 2820416"/>
                <a:gd name="connsiteX1" fmla="*/ 1727423 w 2117372"/>
                <a:gd name="connsiteY1" fmla="*/ 49955 h 2820416"/>
                <a:gd name="connsiteX2" fmla="*/ 1894852 w 2117372"/>
                <a:gd name="connsiteY2" fmla="*/ 846811 h 2820416"/>
                <a:gd name="connsiteX3" fmla="*/ 1786729 w 2117372"/>
                <a:gd name="connsiteY3" fmla="*/ 1491129 h 2820416"/>
                <a:gd name="connsiteX4" fmla="*/ 1788885 w 2117372"/>
                <a:gd name="connsiteY4" fmla="*/ 1491129 h 2820416"/>
                <a:gd name="connsiteX5" fmla="*/ 2117372 w 2117372"/>
                <a:gd name="connsiteY5" fmla="*/ 1821828 h 2820416"/>
                <a:gd name="connsiteX6" fmla="*/ 1788885 w 2117372"/>
                <a:gd name="connsiteY6" fmla="*/ 2150293 h 2820416"/>
                <a:gd name="connsiteX7" fmla="*/ 1519705 w 2117372"/>
                <a:gd name="connsiteY7" fmla="*/ 2008264 h 2820416"/>
                <a:gd name="connsiteX8" fmla="*/ 93223 w 2117372"/>
                <a:gd name="connsiteY8" fmla="*/ 2820099 h 2820416"/>
                <a:gd name="connsiteX9" fmla="*/ 0 w 2117372"/>
                <a:gd name="connsiteY9" fmla="*/ 2735224 h 2820416"/>
                <a:gd name="connsiteX10" fmla="*/ 0 w 2117372"/>
                <a:gd name="connsiteY10" fmla="*/ 2695019 h 2820416"/>
                <a:gd name="connsiteX11" fmla="*/ 76265 w 2117372"/>
                <a:gd name="connsiteY11" fmla="*/ 2610275 h 2820416"/>
                <a:gd name="connsiteX12" fmla="*/ 1682919 w 2117372"/>
                <a:gd name="connsiteY12" fmla="*/ 848914 h 2820416"/>
                <a:gd name="connsiteX13" fmla="*/ 1534507 w 2117372"/>
                <a:gd name="connsiteY13" fmla="*/ 138903 h 2820416"/>
                <a:gd name="connsiteX14" fmla="*/ 1570580 w 2117372"/>
                <a:gd name="connsiteY14" fmla="*/ 33006 h 2820416"/>
                <a:gd name="connsiteX15" fmla="*/ 1606556 w 2117372"/>
                <a:gd name="connsiteY15" fmla="*/ 11853 h 2820416"/>
                <a:gd name="connsiteX16" fmla="*/ 1641239 w 2117372"/>
                <a:gd name="connsiteY16" fmla="*/ 494 h 2820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7372" h="2820416">
                  <a:moveTo>
                    <a:pt x="1641239" y="494"/>
                  </a:moveTo>
                  <a:cubicBezTo>
                    <a:pt x="1676529" y="-3306"/>
                    <a:pt x="1711543" y="14974"/>
                    <a:pt x="1727423" y="49955"/>
                  </a:cubicBezTo>
                  <a:cubicBezTo>
                    <a:pt x="1835448" y="293676"/>
                    <a:pt x="1894852" y="562886"/>
                    <a:pt x="1894852" y="846811"/>
                  </a:cubicBezTo>
                  <a:cubicBezTo>
                    <a:pt x="1894852" y="1071482"/>
                    <a:pt x="1856720" y="1289845"/>
                    <a:pt x="1786729" y="1491129"/>
                  </a:cubicBezTo>
                  <a:cubicBezTo>
                    <a:pt x="1786729" y="1491129"/>
                    <a:pt x="1788885" y="1491129"/>
                    <a:pt x="1788885" y="1491129"/>
                  </a:cubicBezTo>
                  <a:cubicBezTo>
                    <a:pt x="1969058" y="1491129"/>
                    <a:pt x="2115216" y="1637362"/>
                    <a:pt x="2117372" y="1821828"/>
                  </a:cubicBezTo>
                  <a:cubicBezTo>
                    <a:pt x="2117372" y="2004060"/>
                    <a:pt x="1968960" y="2150293"/>
                    <a:pt x="1788885" y="2150293"/>
                  </a:cubicBezTo>
                  <a:cubicBezTo>
                    <a:pt x="1676547" y="2150293"/>
                    <a:pt x="1579011" y="2093140"/>
                    <a:pt x="1519705" y="2008264"/>
                  </a:cubicBezTo>
                  <a:cubicBezTo>
                    <a:pt x="1193277" y="2459707"/>
                    <a:pt x="680402" y="2767019"/>
                    <a:pt x="93223" y="2820099"/>
                  </a:cubicBezTo>
                  <a:cubicBezTo>
                    <a:pt x="42348" y="2824303"/>
                    <a:pt x="0" y="2786201"/>
                    <a:pt x="0" y="2735224"/>
                  </a:cubicBezTo>
                  <a:lnTo>
                    <a:pt x="0" y="2695019"/>
                  </a:lnTo>
                  <a:cubicBezTo>
                    <a:pt x="0" y="2650480"/>
                    <a:pt x="31761" y="2614480"/>
                    <a:pt x="76265" y="2610275"/>
                  </a:cubicBezTo>
                  <a:cubicBezTo>
                    <a:pt x="977128" y="2527634"/>
                    <a:pt x="1682919" y="1770981"/>
                    <a:pt x="1682919" y="848914"/>
                  </a:cubicBezTo>
                  <a:cubicBezTo>
                    <a:pt x="1682919" y="596784"/>
                    <a:pt x="1629886" y="355165"/>
                    <a:pt x="1534507" y="138903"/>
                  </a:cubicBezTo>
                  <a:cubicBezTo>
                    <a:pt x="1517548" y="100801"/>
                    <a:pt x="1534507" y="54159"/>
                    <a:pt x="1570580" y="33006"/>
                  </a:cubicBezTo>
                  <a:lnTo>
                    <a:pt x="1606556" y="11853"/>
                  </a:lnTo>
                  <a:cubicBezTo>
                    <a:pt x="1617682" y="5481"/>
                    <a:pt x="1629476" y="1761"/>
                    <a:pt x="1641239" y="4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19">
              <a:extLst>
                <a:ext uri="{FF2B5EF4-FFF2-40B4-BE49-F238E27FC236}">
                  <a16:creationId xmlns:a16="http://schemas.microsoft.com/office/drawing/2014/main" id="{3477D416-3B25-4174-B754-FE379DC852E1}"/>
                </a:ext>
              </a:extLst>
            </p:cNvPr>
            <p:cNvSpPr/>
            <p:nvPr/>
          </p:nvSpPr>
          <p:spPr>
            <a:xfrm>
              <a:off x="6188665" y="3394517"/>
              <a:ext cx="773625" cy="1119242"/>
            </a:xfrm>
            <a:custGeom>
              <a:avLst/>
              <a:gdLst>
                <a:gd name="connsiteX0" fmla="*/ 659055 w 773625"/>
                <a:gd name="connsiteY0" fmla="*/ 114 h 1119242"/>
                <a:gd name="connsiteX1" fmla="*/ 746080 w 773625"/>
                <a:gd name="connsiteY1" fmla="*/ 62101 h 1119242"/>
                <a:gd name="connsiteX2" fmla="*/ 773625 w 773625"/>
                <a:gd name="connsiteY2" fmla="*/ 278231 h 1119242"/>
                <a:gd name="connsiteX3" fmla="*/ 101752 w 773625"/>
                <a:gd name="connsiteY3" fmla="*/ 1117526 h 1119242"/>
                <a:gd name="connsiteX4" fmla="*/ 0 w 773625"/>
                <a:gd name="connsiteY4" fmla="*/ 1034884 h 1119242"/>
                <a:gd name="connsiteX5" fmla="*/ 67835 w 773625"/>
                <a:gd name="connsiteY5" fmla="*/ 952242 h 1119242"/>
                <a:gd name="connsiteX6" fmla="*/ 241636 w 773625"/>
                <a:gd name="connsiteY6" fmla="*/ 886549 h 1119242"/>
                <a:gd name="connsiteX7" fmla="*/ 243792 w 773625"/>
                <a:gd name="connsiteY7" fmla="*/ 884447 h 1119242"/>
                <a:gd name="connsiteX8" fmla="*/ 604039 w 773625"/>
                <a:gd name="connsiteY8" fmla="*/ 278231 h 1119242"/>
                <a:gd name="connsiteX9" fmla="*/ 580807 w 773625"/>
                <a:gd name="connsiteY9" fmla="*/ 106641 h 1119242"/>
                <a:gd name="connsiteX10" fmla="*/ 620998 w 773625"/>
                <a:gd name="connsiteY10" fmla="*/ 11255 h 1119242"/>
                <a:gd name="connsiteX11" fmla="*/ 659055 w 773625"/>
                <a:gd name="connsiteY11" fmla="*/ 114 h 111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3625" h="1119242">
                  <a:moveTo>
                    <a:pt x="659055" y="114"/>
                  </a:moveTo>
                  <a:cubicBezTo>
                    <a:pt x="697630" y="-1875"/>
                    <a:pt x="734979" y="22390"/>
                    <a:pt x="746080" y="62101"/>
                  </a:cubicBezTo>
                  <a:cubicBezTo>
                    <a:pt x="765195" y="131999"/>
                    <a:pt x="773625" y="204130"/>
                    <a:pt x="773625" y="278231"/>
                  </a:cubicBezTo>
                  <a:cubicBezTo>
                    <a:pt x="773625" y="687368"/>
                    <a:pt x="485329" y="1030680"/>
                    <a:pt x="101752" y="1117526"/>
                  </a:cubicBezTo>
                  <a:cubicBezTo>
                    <a:pt x="48719" y="1128168"/>
                    <a:pt x="0" y="1087964"/>
                    <a:pt x="0" y="1034884"/>
                  </a:cubicBezTo>
                  <a:cubicBezTo>
                    <a:pt x="0" y="994680"/>
                    <a:pt x="27546" y="960782"/>
                    <a:pt x="67835" y="952242"/>
                  </a:cubicBezTo>
                  <a:cubicBezTo>
                    <a:pt x="129297" y="937395"/>
                    <a:pt x="188701" y="916242"/>
                    <a:pt x="241636" y="886549"/>
                  </a:cubicBezTo>
                  <a:cubicBezTo>
                    <a:pt x="241636" y="886549"/>
                    <a:pt x="243792" y="886549"/>
                    <a:pt x="243792" y="884447"/>
                  </a:cubicBezTo>
                  <a:cubicBezTo>
                    <a:pt x="459940" y="767907"/>
                    <a:pt x="604039" y="539033"/>
                    <a:pt x="604039" y="278231"/>
                  </a:cubicBezTo>
                  <a:cubicBezTo>
                    <a:pt x="604039" y="218976"/>
                    <a:pt x="595609" y="161692"/>
                    <a:pt x="580807" y="106641"/>
                  </a:cubicBezTo>
                  <a:cubicBezTo>
                    <a:pt x="570122" y="68408"/>
                    <a:pt x="587081" y="30306"/>
                    <a:pt x="620998" y="11255"/>
                  </a:cubicBezTo>
                  <a:cubicBezTo>
                    <a:pt x="633202" y="4357"/>
                    <a:pt x="646197" y="777"/>
                    <a:pt x="659055" y="114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12AB13A7-0F17-4734-A02F-2D0C6DBB0E7C}"/>
                </a:ext>
              </a:extLst>
            </p:cNvPr>
            <p:cNvSpPr/>
            <p:nvPr/>
          </p:nvSpPr>
          <p:spPr>
            <a:xfrm>
              <a:off x="5238209" y="3393733"/>
              <a:ext cx="775724" cy="1120026"/>
            </a:xfrm>
            <a:custGeom>
              <a:avLst/>
              <a:gdLst>
                <a:gd name="connsiteX0" fmla="*/ 114574 w 775724"/>
                <a:gd name="connsiteY0" fmla="*/ 114 h 1120026"/>
                <a:gd name="connsiteX1" fmla="*/ 152603 w 775724"/>
                <a:gd name="connsiteY1" fmla="*/ 11255 h 1120026"/>
                <a:gd name="connsiteX2" fmla="*/ 192897 w 775724"/>
                <a:gd name="connsiteY2" fmla="*/ 106645 h 1120026"/>
                <a:gd name="connsiteX3" fmla="*/ 169548 w 775724"/>
                <a:gd name="connsiteY3" fmla="*/ 278242 h 1120026"/>
                <a:gd name="connsiteX4" fmla="*/ 707846 w 775724"/>
                <a:gd name="connsiteY4" fmla="*/ 952277 h 1120026"/>
                <a:gd name="connsiteX5" fmla="*/ 775724 w 775724"/>
                <a:gd name="connsiteY5" fmla="*/ 1034922 h 1120026"/>
                <a:gd name="connsiteX6" fmla="*/ 671887 w 775724"/>
                <a:gd name="connsiteY6" fmla="*/ 1117698 h 1120026"/>
                <a:gd name="connsiteX7" fmla="*/ 0 w 775724"/>
                <a:gd name="connsiteY7" fmla="*/ 278242 h 1120026"/>
                <a:gd name="connsiteX8" fmla="*/ 27585 w 775724"/>
                <a:gd name="connsiteY8" fmla="*/ 62104 h 1120026"/>
                <a:gd name="connsiteX9" fmla="*/ 114574 w 775724"/>
                <a:gd name="connsiteY9" fmla="*/ 114 h 112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5724" h="1120026">
                  <a:moveTo>
                    <a:pt x="114574" y="114"/>
                  </a:moveTo>
                  <a:cubicBezTo>
                    <a:pt x="127426" y="777"/>
                    <a:pt x="140412" y="4357"/>
                    <a:pt x="152603" y="11255"/>
                  </a:cubicBezTo>
                  <a:cubicBezTo>
                    <a:pt x="186493" y="30307"/>
                    <a:pt x="201369" y="70644"/>
                    <a:pt x="192897" y="106645"/>
                  </a:cubicBezTo>
                  <a:cubicBezTo>
                    <a:pt x="178021" y="161698"/>
                    <a:pt x="169548" y="218984"/>
                    <a:pt x="169548" y="278242"/>
                  </a:cubicBezTo>
                  <a:cubicBezTo>
                    <a:pt x="169548" y="606850"/>
                    <a:pt x="400571" y="882377"/>
                    <a:pt x="707846" y="952277"/>
                  </a:cubicBezTo>
                  <a:cubicBezTo>
                    <a:pt x="748139" y="960817"/>
                    <a:pt x="775724" y="994716"/>
                    <a:pt x="775724" y="1034922"/>
                  </a:cubicBezTo>
                  <a:cubicBezTo>
                    <a:pt x="775724" y="1090106"/>
                    <a:pt x="724889" y="1130312"/>
                    <a:pt x="671887" y="1117698"/>
                  </a:cubicBezTo>
                  <a:cubicBezTo>
                    <a:pt x="288261" y="1030717"/>
                    <a:pt x="0" y="687393"/>
                    <a:pt x="0" y="278242"/>
                  </a:cubicBezTo>
                  <a:cubicBezTo>
                    <a:pt x="0" y="204137"/>
                    <a:pt x="10542" y="129901"/>
                    <a:pt x="27585" y="62104"/>
                  </a:cubicBezTo>
                  <a:cubicBezTo>
                    <a:pt x="38669" y="22391"/>
                    <a:pt x="76019" y="-1876"/>
                    <a:pt x="114574" y="11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Rectangle 471"/>
          <p:cNvSpPr txBox="1">
            <a:spLocks noChangeArrowheads="1"/>
          </p:cNvSpPr>
          <p:nvPr/>
        </p:nvSpPr>
        <p:spPr>
          <a:xfrm>
            <a:off x="5214129" y="2905770"/>
            <a:ext cx="1629294" cy="582612"/>
          </a:xfrm>
          <a:prstGeom prst="rect">
            <a:avLst/>
          </a:prstGeom>
        </p:spPr>
        <p:txBody>
          <a:bodyPr/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教務處</a:t>
            </a:r>
            <a:endParaRPr lang="en-US" altLang="ko-KR" sz="3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38" y="0"/>
            <a:ext cx="1714500" cy="1714500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4372219" y="2991607"/>
            <a:ext cx="5950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註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latinLnBrk="1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冊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latinLnBrk="1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756945" y="1483490"/>
            <a:ext cx="26468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教學資源中心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057765" y="2991607"/>
            <a:ext cx="5950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latinLnBrk="1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務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latinLnBrk="1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22825" y="3758532"/>
            <a:ext cx="24196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各管道招生試務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學籍與成績管理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學分抵免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畢業資格審查</a:t>
            </a:r>
            <a:endParaRPr lang="ko-KR" altLang="ko-KR" sz="2000" b="1" dirty="0">
              <a:latin typeface="微軟正黑體" panose="020B0604030504040204" pitchFamily="3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315924" y="645800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教育部計畫執行與支援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教師專業成長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教學助理培訓</a:t>
            </a:r>
            <a:endParaRPr lang="ko-KR" altLang="ko-KR" b="1" dirty="0">
              <a:latin typeface="微軟正黑體" panose="020B0604030504040204" pitchFamily="34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593999" y="3733442"/>
            <a:ext cx="28763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開課、排課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加退選、期中停修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成績低落調查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教學評量與品保</a:t>
            </a:r>
            <a:endParaRPr lang="ko-KR" altLang="ko-KR" b="1" dirty="0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073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471"/>
          <p:cNvSpPr>
            <a:spLocks noGrp="1" noChangeArrowheads="1"/>
          </p:cNvSpPr>
          <p:nvPr>
            <p:ph type="title"/>
          </p:nvPr>
        </p:nvSpPr>
        <p:spPr>
          <a:xfrm>
            <a:off x="0" y="238855"/>
            <a:ext cx="12192000" cy="582612"/>
          </a:xfrm>
        </p:spPr>
        <p:txBody>
          <a:bodyPr/>
          <a:lstStyle/>
          <a:p>
            <a:pPr algn="ctr" eaLnBrk="1" hangingPunct="1"/>
            <a:r>
              <a:rPr lang="zh-TW" altLang="en-US" b="1" i="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學術單位</a:t>
            </a:r>
            <a:endParaRPr lang="en-US" altLang="ko-KR" i="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23" name="组合 13"/>
          <p:cNvGrpSpPr>
            <a:grpSpLocks/>
          </p:cNvGrpSpPr>
          <p:nvPr/>
        </p:nvGrpSpPr>
        <p:grpSpPr bwMode="auto">
          <a:xfrm>
            <a:off x="4834204" y="1032556"/>
            <a:ext cx="6867939" cy="1771731"/>
            <a:chOff x="3347864" y="1152445"/>
            <a:chExt cx="4752528" cy="1080119"/>
          </a:xfrm>
        </p:grpSpPr>
        <p:sp>
          <p:nvSpPr>
            <p:cNvPr id="24" name="矩形 47"/>
            <p:cNvSpPr>
              <a:spLocks noChangeArrowheads="1"/>
            </p:cNvSpPr>
            <p:nvPr/>
          </p:nvSpPr>
          <p:spPr bwMode="auto">
            <a:xfrm>
              <a:off x="3347864" y="1152445"/>
              <a:ext cx="4752528" cy="267178"/>
            </a:xfrm>
            <a:prstGeom prst="rect">
              <a:avLst/>
            </a:prstGeom>
            <a:solidFill>
              <a:srgbClr val="01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2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海洋資源暨工程學院</a:t>
              </a:r>
              <a:endPara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25" name="矩形 48"/>
            <p:cNvSpPr>
              <a:spLocks noChangeArrowheads="1"/>
            </p:cNvSpPr>
            <p:nvPr/>
          </p:nvSpPr>
          <p:spPr bwMode="auto">
            <a:xfrm>
              <a:off x="3347864" y="1419622"/>
              <a:ext cx="4752528" cy="812942"/>
            </a:xfrm>
            <a:prstGeom prst="rect">
              <a:avLst/>
            </a:prstGeom>
            <a:solidFill>
              <a:srgbClr val="01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171450" indent="-1714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水產養殖系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含水產資源與養殖碩士班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食品科學系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含碩士班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endPara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電信工程系</a:t>
              </a:r>
              <a:endPara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資訊工程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系</a:t>
              </a:r>
              <a:endPara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電機工程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系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含電資碩士班、五專部電機科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endParaRPr lang="zh-CN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组合 16"/>
          <p:cNvGrpSpPr>
            <a:grpSpLocks/>
          </p:cNvGrpSpPr>
          <p:nvPr/>
        </p:nvGrpSpPr>
        <p:grpSpPr bwMode="auto">
          <a:xfrm>
            <a:off x="4834204" y="2905113"/>
            <a:ext cx="6867939" cy="1494532"/>
            <a:chOff x="3347864" y="1149626"/>
            <a:chExt cx="4752528" cy="1082938"/>
          </a:xfrm>
        </p:grpSpPr>
        <p:sp>
          <p:nvSpPr>
            <p:cNvPr id="27" name="矩形 50"/>
            <p:cNvSpPr>
              <a:spLocks noChangeArrowheads="1"/>
            </p:cNvSpPr>
            <p:nvPr/>
          </p:nvSpPr>
          <p:spPr bwMode="auto">
            <a:xfrm>
              <a:off x="3347864" y="1149626"/>
              <a:ext cx="4752528" cy="267178"/>
            </a:xfrm>
            <a:prstGeom prst="rect">
              <a:avLst/>
            </a:prstGeom>
            <a:solidFill>
              <a:srgbClr val="FD9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2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人文暨管理學院</a:t>
              </a:r>
              <a:endPara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28" name="矩形 51"/>
            <p:cNvSpPr>
              <a:spLocks noChangeArrowheads="1"/>
            </p:cNvSpPr>
            <p:nvPr/>
          </p:nvSpPr>
          <p:spPr bwMode="auto">
            <a:xfrm>
              <a:off x="3347864" y="1416804"/>
              <a:ext cx="4752528" cy="815760"/>
            </a:xfrm>
            <a:prstGeom prst="rect">
              <a:avLst/>
            </a:prstGeom>
            <a:solidFill>
              <a:srgbClr val="FD9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171450" indent="-1714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應用外語系</a:t>
              </a:r>
              <a:endPara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航運管理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系</a:t>
              </a:r>
              <a:endPara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行銷與物流管理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系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含服務業經營管理碩士班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資訊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管理系</a:t>
              </a:r>
              <a:endParaRPr lang="zh-CN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组合 19"/>
          <p:cNvGrpSpPr>
            <a:grpSpLocks/>
          </p:cNvGrpSpPr>
          <p:nvPr/>
        </p:nvGrpSpPr>
        <p:grpSpPr bwMode="auto">
          <a:xfrm>
            <a:off x="4834204" y="4463146"/>
            <a:ext cx="6867939" cy="1322286"/>
            <a:chOff x="3347864" y="1152444"/>
            <a:chExt cx="4752528" cy="1080120"/>
          </a:xfrm>
        </p:grpSpPr>
        <p:sp>
          <p:nvSpPr>
            <p:cNvPr id="30" name="矩形 53"/>
            <p:cNvSpPr>
              <a:spLocks noChangeArrowheads="1"/>
            </p:cNvSpPr>
            <p:nvPr/>
          </p:nvSpPr>
          <p:spPr bwMode="auto">
            <a:xfrm>
              <a:off x="3347864" y="1152444"/>
              <a:ext cx="4752528" cy="267178"/>
            </a:xfrm>
            <a:prstGeom prst="rect">
              <a:avLst/>
            </a:prstGeom>
            <a:solidFill>
              <a:srgbClr val="774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28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觀光休閒學院</a:t>
              </a:r>
              <a:endPara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31" name="矩形 54"/>
            <p:cNvSpPr>
              <a:spLocks noChangeArrowheads="1"/>
            </p:cNvSpPr>
            <p:nvPr/>
          </p:nvSpPr>
          <p:spPr bwMode="auto">
            <a:xfrm>
              <a:off x="3347864" y="1419622"/>
              <a:ext cx="4752528" cy="812942"/>
            </a:xfrm>
            <a:prstGeom prst="rect">
              <a:avLst/>
            </a:prstGeom>
            <a:solidFill>
              <a:srgbClr val="774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171450" indent="-1714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觀光休閒系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含碩士班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餐旅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管理系</a:t>
              </a:r>
              <a:endPara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海洋遊憩系</a:t>
              </a:r>
              <a:endParaRPr lang="zh-CN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" y="1032556"/>
            <a:ext cx="4124131" cy="475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3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gray">
          <a:xfrm>
            <a:off x="278358" y="1405255"/>
            <a:ext cx="7024687" cy="990600"/>
          </a:xfrm>
          <a:prstGeom prst="roundRect">
            <a:avLst>
              <a:gd name="adj" fmla="val 1750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314356" y="2744088"/>
            <a:ext cx="6988793" cy="990600"/>
            <a:chOff x="720" y="1392"/>
            <a:chExt cx="4058" cy="48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730" y="1407"/>
              <a:ext cx="4043" cy="445"/>
              <a:chOff x="744" y="1407"/>
              <a:chExt cx="3988" cy="445"/>
            </a:xfrm>
            <a:grpFill/>
          </p:grpSpPr>
          <p:sp>
            <p:nvSpPr>
              <p:cNvPr id="8" name="AutoShape 6"/>
              <p:cNvSpPr>
                <a:spLocks noChangeArrowheads="1"/>
              </p:cNvSpPr>
              <p:nvPr/>
            </p:nvSpPr>
            <p:spPr bwMode="gray">
              <a:xfrm>
                <a:off x="744" y="173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292147" y="4057746"/>
            <a:ext cx="7002390" cy="990599"/>
            <a:chOff x="720" y="1392"/>
            <a:chExt cx="4058" cy="48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gray">
            <a:xfrm>
              <a:off x="730" y="1407"/>
              <a:ext cx="4043" cy="115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3" name="矩形 6"/>
          <p:cNvSpPr>
            <a:spLocks noChangeArrowheads="1"/>
          </p:cNvSpPr>
          <p:nvPr/>
        </p:nvSpPr>
        <p:spPr bwMode="auto">
          <a:xfrm>
            <a:off x="1316846" y="300740"/>
            <a:ext cx="97322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4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</a:t>
            </a:r>
            <a:r>
              <a:rPr kumimoji="0" lang="zh-TW" altLang="en-US" sz="4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</a:t>
            </a:r>
            <a:r>
              <a:rPr kumimoji="0" lang="zh-TW" altLang="en-US" sz="4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修習學分</a:t>
            </a:r>
            <a:endParaRPr kumimoji="0" lang="zh-CN" altLang="en-US" sz="4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2"/>
          <p:cNvSpPr>
            <a:spLocks noChangeArrowheads="1"/>
          </p:cNvSpPr>
          <p:nvPr/>
        </p:nvSpPr>
        <p:spPr bwMode="auto">
          <a:xfrm>
            <a:off x="278358" y="1645835"/>
            <a:ext cx="69393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修業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年限四</a:t>
            </a:r>
            <a:r>
              <a:rPr lang="zh-CN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endParaRPr kumimoji="0" lang="zh-CN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5" name="矩形 13"/>
          <p:cNvSpPr>
            <a:spLocks noChangeArrowheads="1"/>
          </p:cNvSpPr>
          <p:nvPr/>
        </p:nvSpPr>
        <p:spPr bwMode="auto">
          <a:xfrm>
            <a:off x="292147" y="4129386"/>
            <a:ext cx="6993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至少應修畢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128~130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學分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依各系各級課程規劃表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CN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6" name="矩形 14"/>
          <p:cNvSpPr>
            <a:spLocks noChangeArrowheads="1"/>
          </p:cNvSpPr>
          <p:nvPr/>
        </p:nvSpPr>
        <p:spPr bwMode="auto">
          <a:xfrm>
            <a:off x="331578" y="2816544"/>
            <a:ext cx="69543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◎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一至三年級每學期不少於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16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學分、不多於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學分</a:t>
            </a:r>
          </a:p>
          <a:p>
            <a:pPr eaLnBrk="1" hangingPunct="1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◎四年級每學期不得少於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9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學分、不多於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學分</a:t>
            </a:r>
            <a:endParaRPr lang="zh-CN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699" y="2287810"/>
            <a:ext cx="4381677" cy="25373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016" y="4960383"/>
            <a:ext cx="1560711" cy="1560711"/>
          </a:xfrm>
          <a:prstGeom prst="rect">
            <a:avLst/>
          </a:prstGeom>
        </p:spPr>
      </p:pic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8378791" y="1397972"/>
            <a:ext cx="32544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課程規劃表</a:t>
            </a:r>
            <a:endParaRPr kumimoji="0"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885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gray">
          <a:xfrm>
            <a:off x="2530794" y="1517741"/>
            <a:ext cx="7024687" cy="990600"/>
          </a:xfrm>
          <a:prstGeom prst="roundRect">
            <a:avLst>
              <a:gd name="adj" fmla="val 17509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584014" y="2843986"/>
            <a:ext cx="6988793" cy="990600"/>
            <a:chOff x="720" y="1392"/>
            <a:chExt cx="4058" cy="48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730" y="1407"/>
              <a:ext cx="4043" cy="445"/>
              <a:chOff x="744" y="1407"/>
              <a:chExt cx="3988" cy="445"/>
            </a:xfrm>
            <a:grpFill/>
          </p:grpSpPr>
          <p:sp>
            <p:nvSpPr>
              <p:cNvPr id="8" name="AutoShape 6"/>
              <p:cNvSpPr>
                <a:spLocks noChangeArrowheads="1"/>
              </p:cNvSpPr>
              <p:nvPr/>
            </p:nvSpPr>
            <p:spPr bwMode="gray">
              <a:xfrm>
                <a:off x="744" y="173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2544583" y="4170232"/>
            <a:ext cx="7002390" cy="990599"/>
            <a:chOff x="720" y="1392"/>
            <a:chExt cx="4058" cy="48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1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gray">
            <a:xfrm>
              <a:off x="730" y="1407"/>
              <a:ext cx="4043" cy="115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3" name="矩形 6"/>
          <p:cNvSpPr>
            <a:spLocks noChangeArrowheads="1"/>
          </p:cNvSpPr>
          <p:nvPr/>
        </p:nvSpPr>
        <p:spPr bwMode="auto">
          <a:xfrm>
            <a:off x="1240536" y="379593"/>
            <a:ext cx="97322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4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</a:t>
            </a:r>
            <a:r>
              <a:rPr kumimoji="0" lang="zh-TW" altLang="en-US" sz="4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部修習學分</a:t>
            </a:r>
            <a:endParaRPr kumimoji="0" lang="zh-CN" altLang="en-US" sz="4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2"/>
          <p:cNvSpPr>
            <a:spLocks noChangeArrowheads="1"/>
          </p:cNvSpPr>
          <p:nvPr/>
        </p:nvSpPr>
        <p:spPr bwMode="auto">
          <a:xfrm>
            <a:off x="2530794" y="1758321"/>
            <a:ext cx="69393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修業年限五</a:t>
            </a:r>
            <a:r>
              <a:rPr lang="zh-CN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endParaRPr kumimoji="0" lang="zh-CN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5" name="矩形 13"/>
          <p:cNvSpPr>
            <a:spLocks noChangeArrowheads="1"/>
          </p:cNvSpPr>
          <p:nvPr/>
        </p:nvSpPr>
        <p:spPr bwMode="auto">
          <a:xfrm>
            <a:off x="2544583" y="4434698"/>
            <a:ext cx="6993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至少應修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畢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220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學分</a:t>
            </a:r>
            <a:endParaRPr lang="zh-CN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6" name="矩形 14"/>
          <p:cNvSpPr>
            <a:spLocks noChangeArrowheads="1"/>
          </p:cNvSpPr>
          <p:nvPr/>
        </p:nvSpPr>
        <p:spPr bwMode="auto">
          <a:xfrm>
            <a:off x="2584014" y="2929030"/>
            <a:ext cx="69543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◎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一至三年級每學期不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少於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學分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、不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多於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32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學分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◎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四、五年級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每學期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不少於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12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學分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、不多於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學分</a:t>
            </a:r>
            <a:endParaRPr lang="zh-CN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05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0" y="205468"/>
            <a:ext cx="12192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kumimoji="0"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地圖</a:t>
            </a:r>
            <a:endParaRPr kumimoji="0" lang="en-US" altLang="zh-TW"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/>
            <a:r>
              <a:rPr kumimoji="0" lang="en-US" altLang="zh-TW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http://cmap.npu.edu.tw/about.asp</a:t>
            </a:r>
            <a:endParaRPr kumimoji="0" lang="zh-CN" altLang="en-US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00" y="2992230"/>
            <a:ext cx="5936247" cy="2819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90" y="2992230"/>
            <a:ext cx="6328980" cy="2819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664029" y="1451656"/>
            <a:ext cx="108786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導引學生未來</a:t>
            </a:r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升學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就業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的發展方向，使學生瞭解課程內容與未來職涯的關連，進而改善學習方式與提升興趣，導引未來升學、就業發展的選課方向，幫助學生達到發展目標</a:t>
            </a:r>
            <a:endParaRPr kumimoji="0" lang="zh-CN" altLang="en-US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0" y="-22329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9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/>
          <p:cNvGrpSpPr>
            <a:grpSpLocks/>
          </p:cNvGrpSpPr>
          <p:nvPr/>
        </p:nvGrpSpPr>
        <p:grpSpPr bwMode="auto">
          <a:xfrm>
            <a:off x="2082227" y="284970"/>
            <a:ext cx="7949954" cy="681783"/>
            <a:chOff x="2800688" y="465837"/>
            <a:chExt cx="8831833" cy="868733"/>
          </a:xfrm>
        </p:grpSpPr>
        <p:sp>
          <p:nvSpPr>
            <p:cNvPr id="5" name="矩形 4"/>
            <p:cNvSpPr/>
            <p:nvPr/>
          </p:nvSpPr>
          <p:spPr>
            <a:xfrm flipH="1" flipV="1">
              <a:off x="2800688" y="1273137"/>
              <a:ext cx="8831833" cy="61433"/>
            </a:xfrm>
            <a:prstGeom prst="rect">
              <a:avLst/>
            </a:prstGeom>
            <a:solidFill>
              <a:srgbClr val="01B3C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3600" ker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矩形 3"/>
            <p:cNvSpPr/>
            <p:nvPr/>
          </p:nvSpPr>
          <p:spPr bwMode="auto">
            <a:xfrm>
              <a:off x="3472686" y="465837"/>
              <a:ext cx="8041143" cy="79415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68582" tIns="34291" rIns="68582" bIns="34291">
              <a:spAutoFit/>
            </a:bodyPr>
            <a:lstStyle/>
            <a:p>
              <a:pPr>
                <a:defRPr/>
              </a:pPr>
              <a:r>
                <a:rPr lang="zh-TW" alt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國立大學學雜費收費</a:t>
              </a:r>
              <a:r>
                <a:rPr lang="zh-TW" altLang="en-US" sz="3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低、資源</a:t>
              </a:r>
              <a:r>
                <a:rPr lang="zh-TW" alt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</a:t>
              </a:r>
              <a:endParaRPr lang="zh-CN" altLang="en-US" sz="3600" kern="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endParaRPr>
            </a:p>
          </p:txBody>
        </p:sp>
      </p:grpSp>
      <p:grpSp>
        <p:nvGrpSpPr>
          <p:cNvPr id="7" name="组合 13"/>
          <p:cNvGrpSpPr>
            <a:grpSpLocks/>
          </p:cNvGrpSpPr>
          <p:nvPr/>
        </p:nvGrpSpPr>
        <p:grpSpPr bwMode="auto">
          <a:xfrm>
            <a:off x="4562063" y="1940154"/>
            <a:ext cx="5472981" cy="1244224"/>
            <a:chOff x="3347864" y="1152445"/>
            <a:chExt cx="4752528" cy="1080119"/>
          </a:xfrm>
        </p:grpSpPr>
        <p:sp>
          <p:nvSpPr>
            <p:cNvPr id="8" name="矩形 47"/>
            <p:cNvSpPr>
              <a:spLocks noChangeArrowheads="1"/>
            </p:cNvSpPr>
            <p:nvPr/>
          </p:nvSpPr>
          <p:spPr bwMode="auto">
            <a:xfrm>
              <a:off x="3347864" y="1152445"/>
              <a:ext cx="4752528" cy="267178"/>
            </a:xfrm>
            <a:prstGeom prst="rect">
              <a:avLst/>
            </a:prstGeom>
            <a:solidFill>
              <a:srgbClr val="01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海洋資源暨工程學院</a:t>
              </a:r>
            </a:p>
          </p:txBody>
        </p:sp>
        <p:sp>
          <p:nvSpPr>
            <p:cNvPr id="9" name="矩形 48"/>
            <p:cNvSpPr>
              <a:spLocks noChangeArrowheads="1"/>
            </p:cNvSpPr>
            <p:nvPr/>
          </p:nvSpPr>
          <p:spPr bwMode="auto">
            <a:xfrm>
              <a:off x="3347864" y="1419622"/>
              <a:ext cx="4752528" cy="812942"/>
            </a:xfrm>
            <a:prstGeom prst="rect">
              <a:avLst/>
            </a:prstGeom>
            <a:solidFill>
              <a:srgbClr val="01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171450" indent="-1714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專科   前三年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15,381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、後兩年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20,415</a:t>
              </a: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大學 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23,491</a:t>
              </a:r>
              <a:endPara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研究所 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11,839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學雜費基數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)+1500/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學分</a:t>
              </a:r>
              <a:endParaRPr lang="zh-CN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组合 16"/>
          <p:cNvGrpSpPr>
            <a:grpSpLocks/>
          </p:cNvGrpSpPr>
          <p:nvPr/>
        </p:nvGrpSpPr>
        <p:grpSpPr bwMode="auto">
          <a:xfrm>
            <a:off x="4559200" y="3248432"/>
            <a:ext cx="5472981" cy="1247642"/>
            <a:chOff x="3347864" y="1149626"/>
            <a:chExt cx="4752528" cy="1082938"/>
          </a:xfrm>
        </p:grpSpPr>
        <p:sp>
          <p:nvSpPr>
            <p:cNvPr id="11" name="矩形 50"/>
            <p:cNvSpPr>
              <a:spLocks noChangeArrowheads="1"/>
            </p:cNvSpPr>
            <p:nvPr/>
          </p:nvSpPr>
          <p:spPr bwMode="auto">
            <a:xfrm>
              <a:off x="3347864" y="1149626"/>
              <a:ext cx="4752528" cy="267178"/>
            </a:xfrm>
            <a:prstGeom prst="rect">
              <a:avLst/>
            </a:prstGeom>
            <a:solidFill>
              <a:srgbClr val="FD9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人文管理學院</a:t>
              </a:r>
            </a:p>
          </p:txBody>
        </p:sp>
        <p:sp>
          <p:nvSpPr>
            <p:cNvPr id="12" name="矩形 51"/>
            <p:cNvSpPr>
              <a:spLocks noChangeArrowheads="1"/>
            </p:cNvSpPr>
            <p:nvPr/>
          </p:nvSpPr>
          <p:spPr bwMode="auto">
            <a:xfrm>
              <a:off x="3347864" y="1416804"/>
              <a:ext cx="4752528" cy="815760"/>
            </a:xfrm>
            <a:prstGeom prst="rect">
              <a:avLst/>
            </a:prstGeom>
            <a:solidFill>
              <a:srgbClr val="FD9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171450" indent="-1714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大學 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20,394</a:t>
              </a:r>
              <a:endPara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研究所 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10,410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學雜費基數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endParaRPr lang="zh-CN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19"/>
          <p:cNvGrpSpPr>
            <a:grpSpLocks/>
          </p:cNvGrpSpPr>
          <p:nvPr/>
        </p:nvGrpSpPr>
        <p:grpSpPr bwMode="auto">
          <a:xfrm>
            <a:off x="4559200" y="4570455"/>
            <a:ext cx="5472981" cy="1242516"/>
            <a:chOff x="3347864" y="1152444"/>
            <a:chExt cx="4752528" cy="1080120"/>
          </a:xfrm>
        </p:grpSpPr>
        <p:sp>
          <p:nvSpPr>
            <p:cNvPr id="14" name="矩形 53"/>
            <p:cNvSpPr>
              <a:spLocks noChangeArrowheads="1"/>
            </p:cNvSpPr>
            <p:nvPr/>
          </p:nvSpPr>
          <p:spPr bwMode="auto">
            <a:xfrm>
              <a:off x="3347864" y="1152444"/>
              <a:ext cx="4752528" cy="267178"/>
            </a:xfrm>
            <a:prstGeom prst="rect">
              <a:avLst/>
            </a:prstGeom>
            <a:solidFill>
              <a:srgbClr val="774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觀光休閒學院</a:t>
              </a:r>
            </a:p>
          </p:txBody>
        </p:sp>
        <p:sp>
          <p:nvSpPr>
            <p:cNvPr id="15" name="矩形 54"/>
            <p:cNvSpPr>
              <a:spLocks noChangeArrowheads="1"/>
            </p:cNvSpPr>
            <p:nvPr/>
          </p:nvSpPr>
          <p:spPr bwMode="auto">
            <a:xfrm>
              <a:off x="3347864" y="1419622"/>
              <a:ext cx="4752528" cy="812942"/>
            </a:xfrm>
            <a:prstGeom prst="rect">
              <a:avLst/>
            </a:prstGeom>
            <a:solidFill>
              <a:srgbClr val="774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171450" indent="-1714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defTabSz="512763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大學 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20,394</a:t>
              </a:r>
            </a:p>
            <a:p>
              <a:pPr eaLnBrk="1" hangingPunct="1">
                <a:lnSpc>
                  <a:spcPct val="7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研究所 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10,410 (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學雜費基數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)+1500/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學分</a:t>
              </a:r>
              <a:endParaRPr lang="zh-CN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268" y="1940154"/>
            <a:ext cx="2361778" cy="387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组合 2"/>
          <p:cNvGrpSpPr>
            <a:grpSpLocks/>
          </p:cNvGrpSpPr>
          <p:nvPr/>
        </p:nvGrpSpPr>
        <p:grpSpPr bwMode="auto">
          <a:xfrm>
            <a:off x="2056269" y="1067190"/>
            <a:ext cx="7978775" cy="717735"/>
            <a:chOff x="2800688" y="420026"/>
            <a:chExt cx="8831833" cy="914544"/>
          </a:xfrm>
        </p:grpSpPr>
        <p:sp>
          <p:nvSpPr>
            <p:cNvPr id="18" name="矩形 17"/>
            <p:cNvSpPr/>
            <p:nvPr/>
          </p:nvSpPr>
          <p:spPr>
            <a:xfrm flipH="1" flipV="1">
              <a:off x="2800688" y="1273137"/>
              <a:ext cx="8831833" cy="61433"/>
            </a:xfrm>
            <a:prstGeom prst="rect">
              <a:avLst/>
            </a:prstGeom>
            <a:solidFill>
              <a:srgbClr val="01B3C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3600" ker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矩形 3"/>
            <p:cNvSpPr/>
            <p:nvPr/>
          </p:nvSpPr>
          <p:spPr bwMode="auto">
            <a:xfrm>
              <a:off x="5893482" y="420026"/>
              <a:ext cx="2708433" cy="79415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 lIns="68582" tIns="34291" rIns="68582" bIns="34291">
              <a:spAutoFit/>
            </a:bodyPr>
            <a:lstStyle/>
            <a:p>
              <a:pPr>
                <a:defRPr/>
              </a:pPr>
              <a:r>
                <a:rPr lang="zh-TW" alt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工作起薪高</a:t>
              </a:r>
              <a:endParaRPr lang="zh-CN" altLang="en-US" sz="3600" kern="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8048972" y="3970825"/>
            <a:ext cx="1473480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spcBef>
                <a:spcPts val="500"/>
              </a:spcBef>
            </a:pP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+1500/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學分</a:t>
            </a:r>
            <a:endParaRPr lang="zh-CN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>
            <a:grpSpLocks/>
          </p:cNvGrpSpPr>
          <p:nvPr/>
        </p:nvGrpSpPr>
        <p:grpSpPr bwMode="auto">
          <a:xfrm>
            <a:off x="2632380" y="179617"/>
            <a:ext cx="6624638" cy="625475"/>
            <a:chOff x="2896686" y="502037"/>
            <a:chExt cx="8831833" cy="832533"/>
          </a:xfrm>
        </p:grpSpPr>
        <p:sp>
          <p:nvSpPr>
            <p:cNvPr id="3" name="矩形 2"/>
            <p:cNvSpPr/>
            <p:nvPr/>
          </p:nvSpPr>
          <p:spPr>
            <a:xfrm flipH="1" flipV="1">
              <a:off x="2896686" y="1273292"/>
              <a:ext cx="8831833" cy="61278"/>
            </a:xfrm>
            <a:prstGeom prst="rect">
              <a:avLst/>
            </a:prstGeom>
            <a:solidFill>
              <a:srgbClr val="01B3C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" name="矩形 3"/>
            <p:cNvSpPr/>
            <p:nvPr/>
          </p:nvSpPr>
          <p:spPr bwMode="auto">
            <a:xfrm>
              <a:off x="4528655" y="502037"/>
              <a:ext cx="6202607" cy="748829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 lIns="68582" tIns="34291" rIns="68582" bIns="34291">
              <a:spAutoFit/>
            </a:bodyPr>
            <a:lstStyle/>
            <a:p>
              <a:pPr>
                <a:defRPr/>
              </a:pPr>
              <a:r>
                <a:rPr lang="zh-TW" altLang="en-US" sz="32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提供學業成績優良獎學金</a:t>
              </a:r>
              <a:endParaRPr lang="zh-CN" altLang="en-US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endParaRPr>
            </a:p>
          </p:txBody>
        </p:sp>
      </p:grpSp>
      <p:grpSp>
        <p:nvGrpSpPr>
          <p:cNvPr id="5" name="组合 13"/>
          <p:cNvGrpSpPr>
            <a:grpSpLocks/>
          </p:cNvGrpSpPr>
          <p:nvPr/>
        </p:nvGrpSpPr>
        <p:grpSpPr bwMode="auto">
          <a:xfrm>
            <a:off x="4964815" y="1790927"/>
            <a:ext cx="5084763" cy="2074223"/>
            <a:chOff x="3347864" y="1152445"/>
            <a:chExt cx="4752529" cy="1069801"/>
          </a:xfrm>
        </p:grpSpPr>
        <p:sp>
          <p:nvSpPr>
            <p:cNvPr id="6" name="矩形 47"/>
            <p:cNvSpPr>
              <a:spLocks noChangeArrowheads="1"/>
            </p:cNvSpPr>
            <p:nvPr/>
          </p:nvSpPr>
          <p:spPr bwMode="auto">
            <a:xfrm>
              <a:off x="3347864" y="1152445"/>
              <a:ext cx="4752528" cy="267178"/>
            </a:xfrm>
            <a:prstGeom prst="rect">
              <a:avLst/>
            </a:prstGeom>
            <a:solidFill>
              <a:srgbClr val="01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2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每學期各班前三名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3347864" y="1409462"/>
              <a:ext cx="2464549" cy="812784"/>
            </a:xfrm>
            <a:prstGeom prst="rect">
              <a:avLst/>
            </a:prstGeom>
            <a:solidFill>
              <a:srgbClr val="01B3C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171473" indent="-171473" defTabSz="514318">
                <a:lnSpc>
                  <a:spcPct val="70000"/>
                </a:lnSpc>
                <a:spcBef>
                  <a:spcPts val="506"/>
                </a:spcBef>
                <a:buFont typeface="Arial" pitchFamily="34" charset="0"/>
                <a:buChar char="•"/>
                <a:defRPr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大學部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/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五專部</a:t>
              </a:r>
              <a:endPara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defTabSz="514318">
                <a:lnSpc>
                  <a:spcPct val="70000"/>
                </a:lnSpc>
                <a:spcBef>
                  <a:spcPts val="506"/>
                </a:spcBef>
                <a:defRPr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  第一名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5,000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元</a:t>
              </a:r>
            </a:p>
            <a:p>
              <a:pPr defTabSz="514318">
                <a:lnSpc>
                  <a:spcPct val="70000"/>
                </a:lnSpc>
                <a:spcBef>
                  <a:spcPts val="506"/>
                </a:spcBef>
                <a:defRPr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  第二名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3,000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元</a:t>
              </a:r>
            </a:p>
            <a:p>
              <a:pPr defTabSz="514318">
                <a:lnSpc>
                  <a:spcPct val="70000"/>
                </a:lnSpc>
                <a:spcBef>
                  <a:spcPts val="506"/>
                </a:spcBef>
                <a:defRPr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  第三名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2,000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元</a:t>
              </a:r>
              <a:endParaRPr lang="zh-CN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5812413" y="1408514"/>
              <a:ext cx="2287980" cy="812783"/>
            </a:xfrm>
            <a:prstGeom prst="rect">
              <a:avLst/>
            </a:prstGeom>
            <a:solidFill>
              <a:srgbClr val="01B3C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171473" indent="-171473" defTabSz="514318">
                <a:lnSpc>
                  <a:spcPct val="70000"/>
                </a:lnSpc>
                <a:spcBef>
                  <a:spcPts val="506"/>
                </a:spcBef>
                <a:buFont typeface="Arial" pitchFamily="34" charset="0"/>
                <a:buChar char="•"/>
                <a:defRPr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研究所</a:t>
              </a:r>
              <a:endPara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defTabSz="514318">
                <a:lnSpc>
                  <a:spcPct val="70000"/>
                </a:lnSpc>
                <a:spcBef>
                  <a:spcPts val="506"/>
                </a:spcBef>
                <a:defRPr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  第一名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5,000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元</a:t>
              </a:r>
              <a:endParaRPr lang="zh-CN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16"/>
          <p:cNvGrpSpPr>
            <a:grpSpLocks/>
          </p:cNvGrpSpPr>
          <p:nvPr/>
        </p:nvGrpSpPr>
        <p:grpSpPr bwMode="auto">
          <a:xfrm>
            <a:off x="4964815" y="3952437"/>
            <a:ext cx="5084763" cy="1996992"/>
            <a:chOff x="3347864" y="1155296"/>
            <a:chExt cx="4752528" cy="1077268"/>
          </a:xfrm>
        </p:grpSpPr>
        <p:sp>
          <p:nvSpPr>
            <p:cNvPr id="10" name="矩形 50"/>
            <p:cNvSpPr>
              <a:spLocks noChangeArrowheads="1"/>
            </p:cNvSpPr>
            <p:nvPr/>
          </p:nvSpPr>
          <p:spPr bwMode="auto">
            <a:xfrm>
              <a:off x="3347864" y="1155296"/>
              <a:ext cx="4752528" cy="267178"/>
            </a:xfrm>
            <a:prstGeom prst="rect">
              <a:avLst/>
            </a:prstGeom>
            <a:solidFill>
              <a:srgbClr val="FD9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sz="2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畢業班前三名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3347864" y="1419157"/>
              <a:ext cx="4752528" cy="813407"/>
            </a:xfrm>
            <a:prstGeom prst="rect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171473" indent="-171473" defTabSz="514318">
                <a:lnSpc>
                  <a:spcPct val="70000"/>
                </a:lnSpc>
                <a:spcBef>
                  <a:spcPts val="506"/>
                </a:spcBef>
                <a:buFont typeface="Arial" pitchFamily="34" charset="0"/>
                <a:buChar char="•"/>
                <a:defRPr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大學部</a:t>
              </a:r>
              <a:endPara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defTabSz="514318">
                <a:lnSpc>
                  <a:spcPct val="70000"/>
                </a:lnSpc>
                <a:spcBef>
                  <a:spcPts val="506"/>
                </a:spcBef>
                <a:defRPr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  第一名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1,500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元</a:t>
              </a:r>
            </a:p>
            <a:p>
              <a:pPr defTabSz="514318">
                <a:lnSpc>
                  <a:spcPct val="70000"/>
                </a:lnSpc>
                <a:spcBef>
                  <a:spcPts val="506"/>
                </a:spcBef>
                <a:defRPr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  第二名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1,000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元</a:t>
              </a:r>
            </a:p>
            <a:p>
              <a:pPr defTabSz="514318">
                <a:lnSpc>
                  <a:spcPct val="70000"/>
                </a:lnSpc>
                <a:spcBef>
                  <a:spcPts val="506"/>
                </a:spcBef>
                <a:defRPr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  第三名 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500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元</a:t>
              </a:r>
              <a:endParaRPr lang="zh-CN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2" descr="http://pic.pimg.tw/ixdezbtoeck/1405171817-975941857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14" y="1789341"/>
            <a:ext cx="2806700" cy="417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组合 2"/>
          <p:cNvGrpSpPr>
            <a:grpSpLocks/>
          </p:cNvGrpSpPr>
          <p:nvPr/>
        </p:nvGrpSpPr>
        <p:grpSpPr bwMode="auto">
          <a:xfrm>
            <a:off x="2069216" y="876529"/>
            <a:ext cx="8196013" cy="735012"/>
            <a:chOff x="2896686" y="502037"/>
            <a:chExt cx="9475953" cy="832533"/>
          </a:xfrm>
        </p:grpSpPr>
        <p:sp>
          <p:nvSpPr>
            <p:cNvPr id="14" name="矩形 13"/>
            <p:cNvSpPr/>
            <p:nvPr/>
          </p:nvSpPr>
          <p:spPr>
            <a:xfrm flipH="1" flipV="1">
              <a:off x="2896686" y="1273292"/>
              <a:ext cx="8831833" cy="61278"/>
            </a:xfrm>
            <a:prstGeom prst="rect">
              <a:avLst/>
            </a:prstGeom>
            <a:solidFill>
              <a:srgbClr val="01B3C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矩形 3"/>
            <p:cNvSpPr/>
            <p:nvPr/>
          </p:nvSpPr>
          <p:spPr bwMode="auto">
            <a:xfrm>
              <a:off x="4963082" y="502037"/>
              <a:ext cx="7409557" cy="636219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68582" tIns="34291" rIns="68582" bIns="34291">
              <a:spAutoFit/>
            </a:bodyPr>
            <a:lstStyle/>
            <a:p>
              <a:pPr>
                <a:defRPr/>
              </a:pPr>
              <a:r>
                <a:rPr lang="zh-TW" altLang="en-US" sz="32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校內工讀與教學助理機會</a:t>
              </a:r>
              <a:endParaRPr lang="zh-CN" altLang="en-US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微軟正黑體" panose="020B0604030504040204" pitchFamily="34" charset="-120"/>
                <a:ea typeface="微軟正黑體" panose="020B0604030504040204" pitchFamily="34" charset="-120"/>
                <a:sym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830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P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簡報.pptx" id="{944D6621-4773-4F45-9918-C8357A91AABC}" vid="{CC8CC386-F804-4144-ABC6-552A5224C849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簡報16x9</Template>
  <TotalTime>284</TotalTime>
  <Words>1564</Words>
  <Application>Microsoft Office PowerPoint</Application>
  <PresentationFormat>寬螢幕</PresentationFormat>
  <Paragraphs>225</Paragraphs>
  <Slides>21</Slides>
  <Notes>12</Notes>
  <HiddenSlides>0</HiddenSlides>
  <MMClips>0</MMClips>
  <ScaleCrop>false</ScaleCrop>
  <HeadingPairs>
    <vt:vector size="8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34" baseType="lpstr">
      <vt:lpstr>Microsoft YaHei</vt:lpstr>
      <vt:lpstr>Microsoft YaHei</vt:lpstr>
      <vt:lpstr>宋体</vt:lpstr>
      <vt:lpstr>宋体</vt:lpstr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NPU</vt:lpstr>
      <vt:lpstr>PhotoImpact</vt:lpstr>
      <vt:lpstr>澎科用心         學生安心                家長放心</vt:lpstr>
      <vt:lpstr>教務處 </vt:lpstr>
      <vt:lpstr>PowerPoint 簡報</vt:lpstr>
      <vt:lpstr>學術單位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教務處簡報</dc:title>
  <dc:creator>user</dc:creator>
  <cp:lastModifiedBy>user</cp:lastModifiedBy>
  <cp:revision>75</cp:revision>
  <dcterms:created xsi:type="dcterms:W3CDTF">2022-08-03T14:10:06Z</dcterms:created>
  <dcterms:modified xsi:type="dcterms:W3CDTF">2023-07-03T09:02:37Z</dcterms:modified>
</cp:coreProperties>
</file>